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56"/>
  </p:notesMasterIdLst>
  <p:sldIdLst>
    <p:sldId id="256" r:id="rId2"/>
    <p:sldId id="257" r:id="rId3"/>
    <p:sldId id="258" r:id="rId4"/>
    <p:sldId id="259" r:id="rId5"/>
    <p:sldId id="260" r:id="rId6"/>
    <p:sldId id="261" r:id="rId7"/>
    <p:sldId id="263" r:id="rId8"/>
    <p:sldId id="264" r:id="rId9"/>
    <p:sldId id="265" r:id="rId10"/>
    <p:sldId id="307" r:id="rId11"/>
    <p:sldId id="262" r:id="rId12"/>
    <p:sldId id="308" r:id="rId13"/>
    <p:sldId id="309" r:id="rId14"/>
    <p:sldId id="267" r:id="rId15"/>
    <p:sldId id="310" r:id="rId16"/>
    <p:sldId id="311" r:id="rId17"/>
    <p:sldId id="312" r:id="rId18"/>
    <p:sldId id="269" r:id="rId19"/>
    <p:sldId id="270" r:id="rId20"/>
    <p:sldId id="271" r:id="rId21"/>
    <p:sldId id="272" r:id="rId22"/>
    <p:sldId id="273" r:id="rId23"/>
    <p:sldId id="274" r:id="rId24"/>
    <p:sldId id="275" r:id="rId25"/>
    <p:sldId id="279" r:id="rId26"/>
    <p:sldId id="280" r:id="rId27"/>
    <p:sldId id="289" r:id="rId28"/>
    <p:sldId id="290" r:id="rId29"/>
    <p:sldId id="291" r:id="rId30"/>
    <p:sldId id="292" r:id="rId31"/>
    <p:sldId id="293" r:id="rId32"/>
    <p:sldId id="294" r:id="rId33"/>
    <p:sldId id="295" r:id="rId34"/>
    <p:sldId id="296" r:id="rId35"/>
    <p:sldId id="297" r:id="rId36"/>
    <p:sldId id="298" r:id="rId37"/>
    <p:sldId id="299" r:id="rId38"/>
    <p:sldId id="300" r:id="rId39"/>
    <p:sldId id="301" r:id="rId40"/>
    <p:sldId id="302" r:id="rId41"/>
    <p:sldId id="303" r:id="rId42"/>
    <p:sldId id="304" r:id="rId43"/>
    <p:sldId id="305" r:id="rId44"/>
    <p:sldId id="306" r:id="rId45"/>
    <p:sldId id="317" r:id="rId46"/>
    <p:sldId id="318" r:id="rId47"/>
    <p:sldId id="319" r:id="rId48"/>
    <p:sldId id="320" r:id="rId49"/>
    <p:sldId id="321" r:id="rId50"/>
    <p:sldId id="322" r:id="rId51"/>
    <p:sldId id="323" r:id="rId52"/>
    <p:sldId id="324" r:id="rId53"/>
    <p:sldId id="325" r:id="rId54"/>
    <p:sldId id="326" r:id="rId5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6" d="100"/>
          <a:sy n="66" d="100"/>
        </p:scale>
        <p:origin x="69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1017FE-169F-4DC5-867E-94A90DB2B387}" type="datetimeFigureOut">
              <a:rPr lang="zh-CN" altLang="en-US" smtClean="0"/>
              <a:t>2020/4/20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B9A43C-580B-420F-96D7-3D00C2E87585}" type="slidenum">
              <a:rPr lang="zh-CN" altLang="en-US" smtClean="0"/>
              <a:t>‹#›</a:t>
            </a:fld>
            <a:endParaRPr lang="zh-CN" altLang="en-US"/>
          </a:p>
        </p:txBody>
      </p:sp>
    </p:spTree>
    <p:extLst>
      <p:ext uri="{BB962C8B-B14F-4D97-AF65-F5344CB8AC3E}">
        <p14:creationId xmlns:p14="http://schemas.microsoft.com/office/powerpoint/2010/main" val="1805699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018263F2-F70A-4D58-AEB8-7E12C8E37EB7}" type="slidenum">
              <a:rPr lang="en-US" altLang="zh-CN">
                <a:latin typeface="Arial" pitchFamily="34" charset="0"/>
              </a:rPr>
              <a:pPr/>
              <a:t>22</a:t>
            </a:fld>
            <a:endParaRPr lang="en-US" altLang="zh-CN">
              <a:latin typeface="Arial" pitchFamily="34" charset="0"/>
            </a:endParaRPr>
          </a:p>
        </p:txBody>
      </p:sp>
      <p:sp>
        <p:nvSpPr>
          <p:cNvPr id="56323" name="Rectangle 2"/>
          <p:cNvSpPr>
            <a:spLocks noGrp="1" noRot="1" noChangeAspect="1" noChangeArrowheads="1" noTextEdit="1"/>
          </p:cNvSpPr>
          <p:nvPr>
            <p:ph type="sldImg"/>
          </p:nvPr>
        </p:nvSpPr>
        <p:spPr>
          <a:xfrm>
            <a:off x="1143000" y="685800"/>
            <a:ext cx="4572000" cy="3429000"/>
          </a:xfrm>
          <a:ln/>
        </p:spPr>
      </p:sp>
      <p:sp>
        <p:nvSpPr>
          <p:cNvPr id="56324" name="Rectangle 3"/>
          <p:cNvSpPr>
            <a:spLocks noGrp="1" noChangeArrowheads="1"/>
          </p:cNvSpPr>
          <p:nvPr>
            <p:ph type="body" idx="1"/>
          </p:nvPr>
        </p:nvSpPr>
        <p:spPr>
          <a:noFill/>
          <a:ln/>
        </p:spPr>
        <p:txBody>
          <a:bodyPr/>
          <a:lstStyle/>
          <a:p>
            <a:pPr eaLnBrk="1" hangingPunct="1"/>
            <a:r>
              <a:rPr lang="zh-CN" altLang="en-US" dirty="0">
                <a:latin typeface="Arial" pitchFamily="34" charset="0"/>
              </a:rPr>
              <a:t>电脑病毒的养成史 </a:t>
            </a:r>
          </a:p>
          <a:p>
            <a:pPr eaLnBrk="1" hangingPunct="1"/>
            <a:r>
              <a:rPr lang="zh-CN" altLang="en-US" dirty="0">
                <a:latin typeface="Arial" pitchFamily="34" charset="0"/>
              </a:rPr>
              <a:t>文字作者：赵骏</a:t>
            </a:r>
          </a:p>
          <a:p>
            <a:pPr eaLnBrk="1" hangingPunct="1"/>
            <a:endParaRPr lang="zh-CN" altLang="en-US" dirty="0">
              <a:latin typeface="Arial" pitchFamily="34" charset="0"/>
            </a:endParaRPr>
          </a:p>
          <a:p>
            <a:pPr eaLnBrk="1" hangingPunct="1"/>
            <a:r>
              <a:rPr lang="zh-CN" altLang="en-US" dirty="0">
                <a:latin typeface="Arial" pitchFamily="34" charset="0"/>
              </a:rPr>
              <a:t>人们在发明了“第二颗脑袋”计算机这个伟大工具的同时，也发明了让这个脑袋短路、迟缓、疼痛不已的方法：电脑病毒。</a:t>
            </a:r>
          </a:p>
          <a:p>
            <a:pPr eaLnBrk="1" hangingPunct="1"/>
            <a:r>
              <a:rPr lang="zh-CN" altLang="en-US" dirty="0">
                <a:latin typeface="Arial" pitchFamily="34" charset="0"/>
              </a:rPr>
              <a:t>有一段关于个人电脑</a:t>
            </a:r>
            <a:r>
              <a:rPr lang="en-US" altLang="zh-CN" dirty="0">
                <a:latin typeface="Arial" pitchFamily="34" charset="0"/>
              </a:rPr>
              <a:t>PC</a:t>
            </a:r>
            <a:r>
              <a:rPr lang="zh-CN" altLang="en-US" dirty="0">
                <a:latin typeface="Arial" pitchFamily="34" charset="0"/>
              </a:rPr>
              <a:t>机和苹果电脑</a:t>
            </a:r>
            <a:r>
              <a:rPr lang="en-US" altLang="zh-CN" dirty="0">
                <a:latin typeface="Arial" pitchFamily="34" charset="0"/>
              </a:rPr>
              <a:t>MAC</a:t>
            </a:r>
            <a:r>
              <a:rPr lang="zh-CN" altLang="en-US" dirty="0">
                <a:latin typeface="Arial" pitchFamily="34" charset="0"/>
              </a:rPr>
              <a:t>的对话。</a:t>
            </a:r>
          </a:p>
          <a:p>
            <a:pPr eaLnBrk="1" hangingPunct="1"/>
            <a:r>
              <a:rPr lang="en-US" altLang="zh-CN" dirty="0">
                <a:latin typeface="Arial" pitchFamily="34" charset="0"/>
              </a:rPr>
              <a:t>PC</a:t>
            </a:r>
            <a:r>
              <a:rPr lang="zh-CN" altLang="en-US" dirty="0">
                <a:latin typeface="Arial" pitchFamily="34" charset="0"/>
              </a:rPr>
              <a:t>机：我今天又中毒了</a:t>
            </a:r>
            <a:r>
              <a:rPr lang="en-US" altLang="zh-CN" dirty="0">
                <a:latin typeface="Arial" pitchFamily="34" charset="0"/>
              </a:rPr>
              <a:t>……</a:t>
            </a:r>
          </a:p>
          <a:p>
            <a:pPr eaLnBrk="1" hangingPunct="1"/>
            <a:r>
              <a:rPr lang="zh-CN" altLang="en-US" dirty="0">
                <a:latin typeface="Arial" pitchFamily="34" charset="0"/>
              </a:rPr>
              <a:t>苹果机：哈哈，我就不会中毒。</a:t>
            </a:r>
          </a:p>
          <a:p>
            <a:pPr eaLnBrk="1" hangingPunct="1"/>
            <a:r>
              <a:rPr lang="en-US" altLang="zh-CN" dirty="0">
                <a:latin typeface="Arial" pitchFamily="34" charset="0"/>
              </a:rPr>
              <a:t>PC</a:t>
            </a:r>
            <a:r>
              <a:rPr lang="zh-CN" altLang="en-US" dirty="0">
                <a:latin typeface="Arial" pitchFamily="34" charset="0"/>
              </a:rPr>
              <a:t>机：胡扯！你们早就被一个</a:t>
            </a:r>
            <a:r>
              <a:rPr lang="en-US" altLang="zh-CN" dirty="0">
                <a:latin typeface="Arial" pitchFamily="34" charset="0"/>
              </a:rPr>
              <a:t>9</a:t>
            </a:r>
            <a:r>
              <a:rPr lang="zh-CN" altLang="en-US" dirty="0">
                <a:latin typeface="Arial" pitchFamily="34" charset="0"/>
              </a:rPr>
              <a:t>年级的学生征服了，那是世界上第一个病毒，从那时起我们就一直在受苦。</a:t>
            </a:r>
          </a:p>
          <a:p>
            <a:pPr eaLnBrk="1" hangingPunct="1"/>
            <a:r>
              <a:rPr lang="zh-CN" altLang="en-US" dirty="0">
                <a:latin typeface="Arial" pitchFamily="34" charset="0"/>
              </a:rPr>
              <a:t>苹果：好吧，但现在我们再不会中毒了。</a:t>
            </a:r>
          </a:p>
          <a:p>
            <a:pPr eaLnBrk="1" hangingPunct="1"/>
            <a:r>
              <a:rPr lang="en-US" altLang="zh-CN" dirty="0">
                <a:latin typeface="Arial" pitchFamily="34" charset="0"/>
              </a:rPr>
              <a:t>PC</a:t>
            </a:r>
            <a:r>
              <a:rPr lang="zh-CN" altLang="en-US" dirty="0">
                <a:latin typeface="Arial" pitchFamily="34" charset="0"/>
              </a:rPr>
              <a:t>机：明明是你们招来了祸害，现在却躲得远远的。</a:t>
            </a:r>
          </a:p>
          <a:p>
            <a:pPr eaLnBrk="1" hangingPunct="1"/>
            <a:r>
              <a:rPr lang="zh-CN" altLang="en-US" dirty="0">
                <a:latin typeface="Arial" pitchFamily="34" charset="0"/>
              </a:rPr>
              <a:t>这个笑话里提到的学生就是里奇</a:t>
            </a:r>
            <a:r>
              <a:rPr lang="en-US" altLang="zh-CN" dirty="0">
                <a:latin typeface="Arial" pitchFamily="34" charset="0"/>
              </a:rPr>
              <a:t>·</a:t>
            </a:r>
            <a:r>
              <a:rPr lang="zh-CN" altLang="en-US" dirty="0">
                <a:latin typeface="Arial" pitchFamily="34" charset="0"/>
              </a:rPr>
              <a:t>斯格仁塔，当年宾夕法尼亚的九年级中学生。二十多年后他提起当初编写的第一个病毒程序时说：“那是结合了玩笑和成功做了黑客后喜悦心情的表达，并没有任何恶意。”的确，第一个个人微机病毒“麋鹿克隆者”在</a:t>
            </a:r>
            <a:r>
              <a:rPr lang="en-US" altLang="zh-CN" dirty="0">
                <a:latin typeface="Arial" pitchFamily="34" charset="0"/>
              </a:rPr>
              <a:t>1982</a:t>
            </a:r>
            <a:r>
              <a:rPr lang="zh-CN" altLang="en-US" dirty="0">
                <a:latin typeface="Arial" pitchFamily="34" charset="0"/>
              </a:rPr>
              <a:t>年诞生，程序本身不会毁坏任何数据，只会感染苹果</a:t>
            </a:r>
            <a:r>
              <a:rPr lang="en-US" altLang="zh-CN" dirty="0">
                <a:latin typeface="Arial" pitchFamily="34" charset="0"/>
              </a:rPr>
              <a:t>II</a:t>
            </a:r>
            <a:r>
              <a:rPr lang="zh-CN" altLang="en-US" dirty="0">
                <a:latin typeface="Arial" pitchFamily="34" charset="0"/>
              </a:rPr>
              <a:t>型个人电脑，将自己从软盘复制到内存中，自动感染下一张被插入的软盘，这是世界上第一次出现的自我传播的计算机病毒。“麋鹿克隆者”会自动计数，当感染了病毒的软磁盘使用达</a:t>
            </a:r>
            <a:r>
              <a:rPr lang="en-US" altLang="zh-CN" dirty="0">
                <a:latin typeface="Arial" pitchFamily="34" charset="0"/>
              </a:rPr>
              <a:t>50</a:t>
            </a:r>
            <a:r>
              <a:rPr lang="zh-CN" altLang="en-US" dirty="0">
                <a:latin typeface="Arial" pitchFamily="34" charset="0"/>
              </a:rPr>
              <a:t>次时，屏幕上会显示一首诗，标题是</a:t>
            </a:r>
            <a:r>
              <a:rPr lang="en-US" altLang="zh-CN" dirty="0">
                <a:latin typeface="Arial" pitchFamily="34" charset="0"/>
              </a:rPr>
              <a:t>《</a:t>
            </a:r>
            <a:r>
              <a:rPr lang="zh-CN" altLang="en-US" dirty="0">
                <a:latin typeface="Arial" pitchFamily="34" charset="0"/>
              </a:rPr>
              <a:t>一个有个性的程序</a:t>
            </a:r>
            <a:r>
              <a:rPr lang="en-US" altLang="zh-CN" dirty="0">
                <a:latin typeface="Arial" pitchFamily="34" charset="0"/>
              </a:rPr>
              <a:t>》</a:t>
            </a:r>
            <a:r>
              <a:rPr lang="zh-CN" altLang="en-US" dirty="0">
                <a:latin typeface="Arial" pitchFamily="34" charset="0"/>
              </a:rPr>
              <a:t>，内容只有两行：它将占据你的磁盘，它将渗透你的芯片</a:t>
            </a:r>
            <a:r>
              <a:rPr lang="en-US" altLang="zh-CN" dirty="0">
                <a:latin typeface="Arial" pitchFamily="34" charset="0"/>
              </a:rPr>
              <a:t>……</a:t>
            </a:r>
          </a:p>
          <a:p>
            <a:pPr eaLnBrk="1" hangingPunct="1"/>
            <a:endParaRPr lang="en-US" altLang="zh-CN" dirty="0">
              <a:latin typeface="Arial" pitchFamily="34" charset="0"/>
            </a:endParaRPr>
          </a:p>
          <a:p>
            <a:pPr eaLnBrk="1" hangingPunct="1"/>
            <a:r>
              <a:rPr lang="zh-CN" altLang="en-US" dirty="0">
                <a:latin typeface="Arial" pitchFamily="34" charset="0"/>
              </a:rPr>
              <a:t>从自我复制理论开始</a:t>
            </a:r>
          </a:p>
          <a:p>
            <a:pPr eaLnBrk="1" hangingPunct="1"/>
            <a:r>
              <a:rPr lang="zh-CN" altLang="en-US" dirty="0">
                <a:latin typeface="Arial" pitchFamily="34" charset="0"/>
              </a:rPr>
              <a:t>当年并没有多少人花时间去为这么个小东西而担忧，也没人可以预见到今天计算机病毒是如何巨大的影响了人们的生活，更不会提及数十亿美元的反病毒软件市场。说起病毒的起源，其实远远比人们想象的要早，病毒的雏形几乎在计算机诞生的那天就已存在。早在</a:t>
            </a:r>
            <a:r>
              <a:rPr lang="en-US" altLang="zh-CN" dirty="0">
                <a:latin typeface="Arial" pitchFamily="34" charset="0"/>
              </a:rPr>
              <a:t>1949</a:t>
            </a:r>
            <a:r>
              <a:rPr lang="zh-CN" altLang="en-US" dirty="0">
                <a:latin typeface="Arial" pitchFamily="34" charset="0"/>
              </a:rPr>
              <a:t>年，电子计算机之父、匈牙利数学家约翰</a:t>
            </a:r>
            <a:r>
              <a:rPr lang="en-US" altLang="zh-CN" dirty="0">
                <a:latin typeface="Arial" pitchFamily="34" charset="0"/>
              </a:rPr>
              <a:t>·</a:t>
            </a:r>
            <a:r>
              <a:rPr lang="zh-CN" altLang="en-US" dirty="0">
                <a:latin typeface="Arial" pitchFamily="34" charset="0"/>
              </a:rPr>
              <a:t>冯</a:t>
            </a:r>
            <a:r>
              <a:rPr lang="en-US" altLang="zh-CN" dirty="0">
                <a:latin typeface="Arial" pitchFamily="34" charset="0"/>
              </a:rPr>
              <a:t>·</a:t>
            </a:r>
            <a:r>
              <a:rPr lang="zh-CN" altLang="en-US" dirty="0">
                <a:latin typeface="Arial" pitchFamily="34" charset="0"/>
              </a:rPr>
              <a:t>诺伊曼就为计算机埋下了病毒的种子。他在论文</a:t>
            </a:r>
            <a:r>
              <a:rPr lang="en-US" altLang="zh-CN" dirty="0">
                <a:latin typeface="Arial" pitchFamily="34" charset="0"/>
              </a:rPr>
              <a:t>《</a:t>
            </a:r>
            <a:r>
              <a:rPr lang="zh-CN" altLang="en-US" dirty="0">
                <a:latin typeface="Arial" pitchFamily="34" charset="0"/>
              </a:rPr>
              <a:t>复杂自动装置的理论及组织的进行</a:t>
            </a:r>
            <a:r>
              <a:rPr lang="en-US" altLang="zh-CN" dirty="0">
                <a:latin typeface="Arial" pitchFamily="34" charset="0"/>
              </a:rPr>
              <a:t>》</a:t>
            </a:r>
            <a:r>
              <a:rPr lang="zh-CN" altLang="en-US" dirty="0">
                <a:latin typeface="Arial" pitchFamily="34" charset="0"/>
              </a:rPr>
              <a:t>中提出了计算机程序自我复制理论：“一部事实上足够复杂的机器能够复制自身。”当时大多数计算机专家都不相信这套说法，他们无法理解。只有个别人敏锐地接受了这一新兴概念，开始默默地进行程序自我复制的研究。</a:t>
            </a:r>
          </a:p>
          <a:p>
            <a:pPr eaLnBrk="1" hangingPunct="1"/>
            <a:r>
              <a:rPr lang="zh-CN" altLang="en-US" dirty="0">
                <a:latin typeface="Arial" pitchFamily="34" charset="0"/>
              </a:rPr>
              <a:t>之后二十多年，程序自我复制理论被不断完善与实践，到</a:t>
            </a:r>
            <a:r>
              <a:rPr lang="en-US" altLang="zh-CN" dirty="0">
                <a:latin typeface="Arial" pitchFamily="34" charset="0"/>
              </a:rPr>
              <a:t>1970</a:t>
            </a:r>
            <a:r>
              <a:rPr lang="zh-CN" altLang="en-US" dirty="0">
                <a:latin typeface="Arial" pitchFamily="34" charset="0"/>
              </a:rPr>
              <a:t>年剑桥三一学院的数学家约翰</a:t>
            </a:r>
            <a:r>
              <a:rPr lang="en-US" altLang="zh-CN" dirty="0">
                <a:latin typeface="Arial" pitchFamily="34" charset="0"/>
              </a:rPr>
              <a:t>·</a:t>
            </a:r>
            <a:r>
              <a:rPr lang="zh-CN" altLang="en-US" dirty="0">
                <a:latin typeface="Arial" pitchFamily="34" charset="0"/>
              </a:rPr>
              <a:t>霍顿</a:t>
            </a:r>
            <a:r>
              <a:rPr lang="en-US" altLang="zh-CN" dirty="0">
                <a:latin typeface="Arial" pitchFamily="34" charset="0"/>
              </a:rPr>
              <a:t>·</a:t>
            </a:r>
            <a:r>
              <a:rPr lang="zh-CN" altLang="en-US" dirty="0">
                <a:latin typeface="Arial" pitchFamily="34" charset="0"/>
              </a:rPr>
              <a:t>康维创造出“生命游戏”，为病毒的另一重要特征“感染”提供了注解。当然，约翰并不知道自己的小游戏又对后来的计算机病毒产生了多大的影响。</a:t>
            </a:r>
          </a:p>
          <a:p>
            <a:pPr eaLnBrk="1" hangingPunct="1"/>
            <a:r>
              <a:rPr lang="zh-CN" altLang="en-US" dirty="0">
                <a:latin typeface="Arial" pitchFamily="34" charset="0"/>
              </a:rPr>
              <a:t>而病毒一词广为人知是因为科幻小说。一部是</a:t>
            </a:r>
            <a:r>
              <a:rPr lang="en-US" altLang="zh-CN" dirty="0">
                <a:latin typeface="Arial" pitchFamily="34" charset="0"/>
              </a:rPr>
              <a:t>1970</a:t>
            </a:r>
            <a:r>
              <a:rPr lang="zh-CN" altLang="en-US" dirty="0">
                <a:latin typeface="Arial" pitchFamily="34" charset="0"/>
              </a:rPr>
              <a:t>年代中期著名科幻小说作家大卫</a:t>
            </a:r>
            <a:r>
              <a:rPr lang="en-US" altLang="zh-CN" dirty="0">
                <a:latin typeface="Arial" pitchFamily="34" charset="0"/>
              </a:rPr>
              <a:t>·</a:t>
            </a:r>
            <a:r>
              <a:rPr lang="zh-CN" altLang="en-US" dirty="0">
                <a:latin typeface="Arial" pitchFamily="34" charset="0"/>
              </a:rPr>
              <a:t>杰洛德的小说</a:t>
            </a:r>
            <a:r>
              <a:rPr lang="en-US" altLang="zh-CN" dirty="0">
                <a:latin typeface="Arial" pitchFamily="34" charset="0"/>
              </a:rPr>
              <a:t>《</a:t>
            </a:r>
            <a:r>
              <a:rPr lang="zh-CN" altLang="en-US" dirty="0">
                <a:latin typeface="Arial" pitchFamily="34" charset="0"/>
              </a:rPr>
              <a:t>当哈维曾是一</a:t>
            </a:r>
            <a:r>
              <a:rPr lang="en-US" altLang="zh-CN" dirty="0">
                <a:latin typeface="Arial" pitchFamily="34" charset="0"/>
              </a:rPr>
              <a:t>》</a:t>
            </a:r>
            <a:r>
              <a:rPr lang="zh-CN" altLang="en-US" dirty="0">
                <a:latin typeface="Arial" pitchFamily="34" charset="0"/>
              </a:rPr>
              <a:t>，描述了一个“病毒”的程序和“抗体”间对战的故事。另一部是</a:t>
            </a:r>
            <a:r>
              <a:rPr lang="en-US" altLang="zh-CN" dirty="0">
                <a:latin typeface="Arial" pitchFamily="34" charset="0"/>
              </a:rPr>
              <a:t>1975</a:t>
            </a:r>
            <a:r>
              <a:rPr lang="zh-CN" altLang="en-US" dirty="0">
                <a:latin typeface="Arial" pitchFamily="34" charset="0"/>
              </a:rPr>
              <a:t>年美国科幻小说家约翰</a:t>
            </a:r>
            <a:r>
              <a:rPr lang="en-US" altLang="zh-CN" dirty="0">
                <a:latin typeface="Arial" pitchFamily="34" charset="0"/>
              </a:rPr>
              <a:t>·</a:t>
            </a:r>
            <a:r>
              <a:rPr lang="zh-CN" altLang="en-US" dirty="0">
                <a:latin typeface="Arial" pitchFamily="34" charset="0"/>
              </a:rPr>
              <a:t>布鲁勒尔的科幻作品</a:t>
            </a:r>
            <a:r>
              <a:rPr lang="en-US" altLang="zh-CN" dirty="0">
                <a:latin typeface="Arial" pitchFamily="34" charset="0"/>
              </a:rPr>
              <a:t>《</a:t>
            </a:r>
            <a:r>
              <a:rPr lang="zh-CN" altLang="en-US" dirty="0">
                <a:latin typeface="Arial" pitchFamily="34" charset="0"/>
              </a:rPr>
              <a:t>电波骑士</a:t>
            </a:r>
            <a:r>
              <a:rPr lang="en-US" altLang="zh-CN" dirty="0">
                <a:latin typeface="Arial" pitchFamily="34" charset="0"/>
              </a:rPr>
              <a:t>》</a:t>
            </a:r>
            <a:r>
              <a:rPr lang="zh-CN" altLang="en-US" dirty="0">
                <a:latin typeface="Arial" pitchFamily="34" charset="0"/>
              </a:rPr>
              <a:t>，该书讲述在信息社会中正义和邪恶两种势力如何利用计算机展开斗争：一个集权政府利用无所不能的电脑网络操纵一切，直到勇敢的程序员设计出蠕虫程序感染网络与政府作战。该书深刻地影响了美国一代电脑迷。此后，在</a:t>
            </a:r>
            <a:r>
              <a:rPr lang="en-US" altLang="zh-CN" dirty="0">
                <a:latin typeface="Arial" pitchFamily="34" charset="0"/>
              </a:rPr>
              <a:t>1977</a:t>
            </a:r>
            <a:r>
              <a:rPr lang="zh-CN" altLang="en-US" dirty="0">
                <a:latin typeface="Arial" pitchFamily="34" charset="0"/>
              </a:rPr>
              <a:t>年，另一个美国科幻作家托马斯</a:t>
            </a:r>
            <a:r>
              <a:rPr lang="en-US" altLang="zh-CN" dirty="0">
                <a:latin typeface="Arial" pitchFamily="34" charset="0"/>
              </a:rPr>
              <a:t>·</a:t>
            </a:r>
            <a:r>
              <a:rPr lang="zh-CN" altLang="en-US" dirty="0">
                <a:latin typeface="Arial" pitchFamily="34" charset="0"/>
              </a:rPr>
              <a:t>杰</a:t>
            </a:r>
            <a:r>
              <a:rPr lang="en-US" altLang="zh-CN" dirty="0">
                <a:latin typeface="Arial" pitchFamily="34" charset="0"/>
              </a:rPr>
              <a:t>·</a:t>
            </a:r>
            <a:r>
              <a:rPr lang="zh-CN" altLang="en-US" dirty="0">
                <a:latin typeface="Arial" pitchFamily="34" charset="0"/>
              </a:rPr>
              <a:t>雷恩的科幻作品</a:t>
            </a:r>
            <a:r>
              <a:rPr lang="en-US" altLang="zh-CN" dirty="0">
                <a:latin typeface="Arial" pitchFamily="34" charset="0"/>
              </a:rPr>
              <a:t>《P-I</a:t>
            </a:r>
            <a:r>
              <a:rPr lang="zh-CN" altLang="en-US" dirty="0">
                <a:latin typeface="Arial" pitchFamily="34" charset="0"/>
              </a:rPr>
              <a:t>的青春</a:t>
            </a:r>
            <a:r>
              <a:rPr lang="en-US" altLang="zh-CN" dirty="0">
                <a:latin typeface="Arial" pitchFamily="34" charset="0"/>
              </a:rPr>
              <a:t>》</a:t>
            </a:r>
            <a:r>
              <a:rPr lang="zh-CN" altLang="en-US" dirty="0">
                <a:latin typeface="Arial" pitchFamily="34" charset="0"/>
              </a:rPr>
              <a:t>引发轰动，作者设想出一个神秘而可以自我复制的计算机程序，就称之“计算机病毒”，该病毒在计算机之间流传，一时感染了七千多个操作系统，引发了极大的混乱。</a:t>
            </a:r>
          </a:p>
          <a:p>
            <a:pPr eaLnBrk="1" hangingPunct="1"/>
            <a:r>
              <a:rPr lang="en-US" altLang="zh-CN" dirty="0">
                <a:latin typeface="Arial" pitchFamily="34" charset="0"/>
              </a:rPr>
              <a:t>1970</a:t>
            </a:r>
            <a:r>
              <a:rPr lang="zh-CN" altLang="en-US" dirty="0">
                <a:latin typeface="Arial" pitchFamily="34" charset="0"/>
              </a:rPr>
              <a:t>年，互联网的前身</a:t>
            </a:r>
            <a:r>
              <a:rPr lang="en-US" altLang="zh-CN" dirty="0">
                <a:latin typeface="Arial" pitchFamily="34" charset="0"/>
              </a:rPr>
              <a:t>ARPANET</a:t>
            </a:r>
            <a:r>
              <a:rPr lang="zh-CN" altLang="en-US" dirty="0">
                <a:latin typeface="Arial" pitchFamily="34" charset="0"/>
              </a:rPr>
              <a:t>网络正式发布后不久，美国电话电报公司的贝尔实验室中，三个年轻的程序员道格拉斯</a:t>
            </a:r>
            <a:r>
              <a:rPr lang="en-US" altLang="zh-CN" dirty="0">
                <a:latin typeface="Arial" pitchFamily="34" charset="0"/>
              </a:rPr>
              <a:t>·</a:t>
            </a:r>
            <a:r>
              <a:rPr lang="zh-CN" altLang="en-US" dirty="0">
                <a:latin typeface="Arial" pitchFamily="34" charset="0"/>
              </a:rPr>
              <a:t>麦基尔罗伊、维克多</a:t>
            </a:r>
            <a:r>
              <a:rPr lang="en-US" altLang="zh-CN" dirty="0">
                <a:latin typeface="Arial" pitchFamily="34" charset="0"/>
              </a:rPr>
              <a:t>·</a:t>
            </a:r>
            <a:r>
              <a:rPr lang="zh-CN" altLang="en-US" dirty="0">
                <a:latin typeface="Arial" pitchFamily="34" charset="0"/>
              </a:rPr>
              <a:t>维索特斯克以及罗伯特</a:t>
            </a:r>
            <a:r>
              <a:rPr lang="en-US" altLang="zh-CN" dirty="0">
                <a:latin typeface="Arial" pitchFamily="34" charset="0"/>
              </a:rPr>
              <a:t>·</a:t>
            </a:r>
            <a:r>
              <a:rPr lang="zh-CN" altLang="en-US" dirty="0">
                <a:latin typeface="Arial" pitchFamily="34" charset="0"/>
              </a:rPr>
              <a:t>莫里斯在工作闲暇起自己做起了游戏玩，该游戏名“核心大战”。游戏中的爬行者</a:t>
            </a:r>
            <a:r>
              <a:rPr lang="en-US" altLang="zh-CN" dirty="0">
                <a:latin typeface="Arial" pitchFamily="34" charset="0"/>
              </a:rPr>
              <a:t>(Creeper)</a:t>
            </a:r>
            <a:r>
              <a:rPr lang="zh-CN" altLang="en-US" dirty="0">
                <a:latin typeface="Arial" pitchFamily="34" charset="0"/>
              </a:rPr>
              <a:t>程序可以独立取得</a:t>
            </a:r>
            <a:r>
              <a:rPr lang="en-US" altLang="zh-CN" dirty="0">
                <a:latin typeface="Arial" pitchFamily="34" charset="0"/>
              </a:rPr>
              <a:t>ARPANET</a:t>
            </a:r>
            <a:r>
              <a:rPr lang="zh-CN" altLang="en-US" dirty="0">
                <a:latin typeface="Arial" pitchFamily="34" charset="0"/>
              </a:rPr>
              <a:t>的访问权限，并将自己复制到远程计算机中，并显示：“我是爬行者，来抓我呀！”游戏中另一方则利用收割者</a:t>
            </a:r>
            <a:r>
              <a:rPr lang="en-US" altLang="zh-CN" dirty="0">
                <a:latin typeface="Arial" pitchFamily="34" charset="0"/>
              </a:rPr>
              <a:t>(Reaper)</a:t>
            </a:r>
            <a:r>
              <a:rPr lang="zh-CN" altLang="en-US" dirty="0">
                <a:latin typeface="Arial" pitchFamily="34" charset="0"/>
              </a:rPr>
              <a:t>程序，寻找爬行者并杀掉它，然后自杀。爬行者游戏被广泛视为电脑病毒的最早雏形，而收割者虽然本身也算是病毒，但却被视为第一个反病毒程序。</a:t>
            </a:r>
          </a:p>
          <a:p>
            <a:pPr eaLnBrk="1" hangingPunct="1"/>
            <a:r>
              <a:rPr lang="zh-CN" altLang="en-US" dirty="0">
                <a:latin typeface="Arial" pitchFamily="34" charset="0"/>
              </a:rPr>
              <a:t>早期的病毒很多都是研究者们为了辅助科学实验而设计的程序。</a:t>
            </a:r>
            <a:r>
              <a:rPr lang="en-US" altLang="zh-CN" dirty="0">
                <a:latin typeface="Arial" pitchFamily="34" charset="0"/>
              </a:rPr>
              <a:t>1979</a:t>
            </a:r>
            <a:r>
              <a:rPr lang="zh-CN" altLang="en-US" dirty="0">
                <a:latin typeface="Arial" pitchFamily="34" charset="0"/>
              </a:rPr>
              <a:t>年施乐</a:t>
            </a:r>
            <a:r>
              <a:rPr lang="en-US" altLang="zh-CN" dirty="0">
                <a:latin typeface="Arial" pitchFamily="34" charset="0"/>
              </a:rPr>
              <a:t>PARC</a:t>
            </a:r>
            <a:r>
              <a:rPr lang="zh-CN" altLang="en-US" dirty="0">
                <a:latin typeface="Arial" pitchFamily="34" charset="0"/>
              </a:rPr>
              <a:t>研究中心的程序员约翰</a:t>
            </a:r>
            <a:r>
              <a:rPr lang="en-US" altLang="zh-CN" dirty="0">
                <a:latin typeface="Arial" pitchFamily="34" charset="0"/>
              </a:rPr>
              <a:t>·</a:t>
            </a:r>
            <a:r>
              <a:rPr lang="zh-CN" altLang="en-US" dirty="0">
                <a:latin typeface="Arial" pitchFamily="34" charset="0"/>
              </a:rPr>
              <a:t>索殊设计出一种蠕虫，为了节省处理器使用率而“清理”网络。这个蠕虫正是充满危害性的现代蠕虫病毒的祖宗。</a:t>
            </a:r>
          </a:p>
          <a:p>
            <a:pPr eaLnBrk="1" hangingPunct="1"/>
            <a:endParaRPr lang="zh-CN" altLang="en-US" dirty="0">
              <a:latin typeface="Arial" pitchFamily="34" charset="0"/>
            </a:endParaRPr>
          </a:p>
          <a:p>
            <a:pPr eaLnBrk="1" hangingPunct="1"/>
            <a:r>
              <a:rPr lang="zh-CN" altLang="en-US" dirty="0">
                <a:latin typeface="Arial" pitchFamily="34" charset="0"/>
              </a:rPr>
              <a:t>浮出水面</a:t>
            </a:r>
          </a:p>
          <a:p>
            <a:pPr eaLnBrk="1" hangingPunct="1"/>
            <a:r>
              <a:rPr lang="zh-CN" altLang="en-US" dirty="0">
                <a:latin typeface="Arial" pitchFamily="34" charset="0"/>
              </a:rPr>
              <a:t>在麋鹿克隆者出现后不久，被称为计算机病毒之父的数学家弗雷德</a:t>
            </a:r>
            <a:r>
              <a:rPr lang="en-US" altLang="zh-CN" dirty="0">
                <a:latin typeface="Arial" pitchFamily="34" charset="0"/>
              </a:rPr>
              <a:t>·</a:t>
            </a:r>
            <a:r>
              <a:rPr lang="zh-CN" altLang="en-US" dirty="0">
                <a:latin typeface="Arial" pitchFamily="34" charset="0"/>
              </a:rPr>
              <a:t>科恩博士在</a:t>
            </a:r>
            <a:r>
              <a:rPr lang="en-US" altLang="zh-CN" dirty="0">
                <a:latin typeface="Arial" pitchFamily="34" charset="0"/>
              </a:rPr>
              <a:t>1984</a:t>
            </a:r>
            <a:r>
              <a:rPr lang="zh-CN" altLang="en-US" dirty="0">
                <a:latin typeface="Arial" pitchFamily="34" charset="0"/>
              </a:rPr>
              <a:t>年正式定义了“计算机病毒”这一术语。他在论文</a:t>
            </a:r>
            <a:r>
              <a:rPr lang="en-US" altLang="zh-CN" dirty="0">
                <a:latin typeface="Arial" pitchFamily="34" charset="0"/>
              </a:rPr>
              <a:t>《</a:t>
            </a:r>
            <a:r>
              <a:rPr lang="zh-CN" altLang="en-US" dirty="0">
                <a:latin typeface="Arial" pitchFamily="34" charset="0"/>
              </a:rPr>
              <a:t>计算机病毒实验</a:t>
            </a:r>
            <a:r>
              <a:rPr lang="en-US" altLang="zh-CN" dirty="0">
                <a:latin typeface="Arial" pitchFamily="34" charset="0"/>
              </a:rPr>
              <a:t>》</a:t>
            </a:r>
            <a:r>
              <a:rPr lang="zh-CN" altLang="en-US" dirty="0">
                <a:latin typeface="Arial" pitchFamily="34" charset="0"/>
              </a:rPr>
              <a:t>中说道：“计算机病毒是一种计算机程序，它通过修改其它程序把它自己的一个拷贝或演化的拷贝插入到程序中，并感染它们。”他实际上指出了一个在运行过程中可以复制自身的破坏性程序。科恩的工作不仅确认了计算机病毒的普遍存在，而且还证明了保护的局限性，因为探测病毒是不可预见的，要想创建一个能在有限时间内检测出所有未知计算机病毒的反病毒程序只能是枉费心机。如果不是这项研究，可能反病毒工程师们现在还在辛苦地找寻着自己的圣杯。</a:t>
            </a:r>
          </a:p>
          <a:p>
            <a:pPr eaLnBrk="1" hangingPunct="1"/>
            <a:r>
              <a:rPr lang="zh-CN" altLang="en-US" dirty="0">
                <a:latin typeface="Arial" pitchFamily="34" charset="0"/>
              </a:rPr>
              <a:t>肯</a:t>
            </a:r>
            <a:r>
              <a:rPr lang="en-US" altLang="zh-CN" dirty="0">
                <a:latin typeface="Arial" pitchFamily="34" charset="0"/>
              </a:rPr>
              <a:t>·</a:t>
            </a:r>
            <a:r>
              <a:rPr lang="zh-CN" altLang="en-US" dirty="0">
                <a:latin typeface="Arial" pitchFamily="34" charset="0"/>
              </a:rPr>
              <a:t>汤普森，</a:t>
            </a:r>
            <a:r>
              <a:rPr lang="en-US" altLang="zh-CN" dirty="0">
                <a:latin typeface="Arial" pitchFamily="34" charset="0"/>
              </a:rPr>
              <a:t>Unix</a:t>
            </a:r>
            <a:r>
              <a:rPr lang="zh-CN" altLang="en-US" dirty="0">
                <a:latin typeface="Arial" pitchFamily="34" charset="0"/>
              </a:rPr>
              <a:t>系统的创造者，</a:t>
            </a:r>
            <a:r>
              <a:rPr lang="en-US" altLang="zh-CN" dirty="0">
                <a:latin typeface="Arial" pitchFamily="34" charset="0"/>
              </a:rPr>
              <a:t>1984</a:t>
            </a:r>
            <a:r>
              <a:rPr lang="zh-CN" altLang="en-US" dirty="0">
                <a:latin typeface="Arial" pitchFamily="34" charset="0"/>
              </a:rPr>
              <a:t>年获得计算机界大奖图灵奖。在颁奖典礼讲演中，他向美国计算机协会公开了自我复制程序的潜在威胁。同年，</a:t>
            </a:r>
            <a:r>
              <a:rPr lang="en-US" altLang="zh-CN" dirty="0">
                <a:latin typeface="Arial" pitchFamily="34" charset="0"/>
              </a:rPr>
              <a:t>《</a:t>
            </a:r>
            <a:r>
              <a:rPr lang="zh-CN" altLang="en-US" dirty="0">
                <a:latin typeface="Arial" pitchFamily="34" charset="0"/>
              </a:rPr>
              <a:t>科学美国人</a:t>
            </a:r>
            <a:r>
              <a:rPr lang="en-US" altLang="zh-CN" dirty="0">
                <a:latin typeface="Arial" pitchFamily="34" charset="0"/>
              </a:rPr>
              <a:t>》</a:t>
            </a:r>
            <a:r>
              <a:rPr lang="zh-CN" altLang="en-US" dirty="0">
                <a:latin typeface="Arial" pitchFamily="34" charset="0"/>
              </a:rPr>
              <a:t>杂志专栏作家杜特详细地探讨了“核心大战”中自我复制程序的原理，并且宣称：只需寄来两美金，读者都可以收到他所撰写的程序纲要，在自己家中的电脑里开辟战场。杂志引发的轰动效应震动了美国学术界，科学家们纷纷开始对计算机病毒进行深入研究。</a:t>
            </a:r>
          </a:p>
          <a:p>
            <a:pPr eaLnBrk="1" hangingPunct="1"/>
            <a:r>
              <a:rPr lang="en-US" altLang="zh-CN" dirty="0">
                <a:latin typeface="Arial" pitchFamily="34" charset="0"/>
              </a:rPr>
              <a:t>1986</a:t>
            </a:r>
            <a:r>
              <a:rPr lang="zh-CN" altLang="en-US" dirty="0">
                <a:latin typeface="Arial" pitchFamily="34" charset="0"/>
              </a:rPr>
              <a:t>年，诞生了第一款攻击微软的操作系统</a:t>
            </a:r>
            <a:r>
              <a:rPr lang="en-US" altLang="zh-CN" dirty="0">
                <a:latin typeface="Arial" pitchFamily="34" charset="0"/>
              </a:rPr>
              <a:t>DOS</a:t>
            </a:r>
            <a:r>
              <a:rPr lang="zh-CN" altLang="en-US" dirty="0">
                <a:latin typeface="Arial" pitchFamily="34" charset="0"/>
              </a:rPr>
              <a:t>的</a:t>
            </a:r>
            <a:r>
              <a:rPr lang="en-US" altLang="zh-CN" dirty="0">
                <a:latin typeface="Arial" pitchFamily="34" charset="0"/>
              </a:rPr>
              <a:t>Brain</a:t>
            </a:r>
            <a:r>
              <a:rPr lang="zh-CN" altLang="en-US" dirty="0">
                <a:latin typeface="Arial" pitchFamily="34" charset="0"/>
              </a:rPr>
              <a:t>病毒，该病毒会将</a:t>
            </a:r>
            <a:r>
              <a:rPr lang="en-US" altLang="zh-CN" dirty="0">
                <a:latin typeface="Arial" pitchFamily="34" charset="0"/>
              </a:rPr>
              <a:t>360K</a:t>
            </a:r>
            <a:r>
              <a:rPr lang="zh-CN" altLang="en-US" dirty="0">
                <a:latin typeface="Arial" pitchFamily="34" charset="0"/>
              </a:rPr>
              <a:t>软盘上的未用空间填满，使其不能继续使用。病毒作者是巴基斯坦的巴锡特和阿姆杰德兄弟俩，当时他们正经营着一家</a:t>
            </a:r>
            <a:r>
              <a:rPr lang="en-US" altLang="zh-CN" dirty="0">
                <a:latin typeface="Arial" pitchFamily="34" charset="0"/>
              </a:rPr>
              <a:t>IBM-PC</a:t>
            </a:r>
            <a:r>
              <a:rPr lang="zh-CN" altLang="en-US" dirty="0">
                <a:latin typeface="Arial" pitchFamily="34" charset="0"/>
              </a:rPr>
              <a:t>机及其兼容机的小商店。一年内，</a:t>
            </a:r>
            <a:r>
              <a:rPr lang="en-US" altLang="zh-CN" dirty="0">
                <a:latin typeface="Arial" pitchFamily="34" charset="0"/>
              </a:rPr>
              <a:t>Brain</a:t>
            </a:r>
            <a:r>
              <a:rPr lang="zh-CN" altLang="en-US" dirty="0">
                <a:latin typeface="Arial" pitchFamily="34" charset="0"/>
              </a:rPr>
              <a:t>就流传到了世界各地，成为当时最流行的计算机病毒。</a:t>
            </a:r>
          </a:p>
          <a:p>
            <a:pPr eaLnBrk="1" hangingPunct="1"/>
            <a:r>
              <a:rPr lang="zh-CN" altLang="en-US" dirty="0">
                <a:latin typeface="Arial" pitchFamily="34" charset="0"/>
              </a:rPr>
              <a:t>第一个因病毒入侵被美国司法审讯并被判刑的案例出现在</a:t>
            </a:r>
            <a:r>
              <a:rPr lang="en-US" altLang="zh-CN" dirty="0">
                <a:latin typeface="Arial" pitchFamily="34" charset="0"/>
              </a:rPr>
              <a:t>1988</a:t>
            </a:r>
            <a:r>
              <a:rPr lang="zh-CN" altLang="en-US" dirty="0">
                <a:latin typeface="Arial" pitchFamily="34" charset="0"/>
              </a:rPr>
              <a:t>年。罗伯特</a:t>
            </a:r>
            <a:r>
              <a:rPr lang="en-US" altLang="zh-CN" dirty="0">
                <a:latin typeface="Arial" pitchFamily="34" charset="0"/>
              </a:rPr>
              <a:t>·</a:t>
            </a:r>
            <a:r>
              <a:rPr lang="zh-CN" altLang="en-US" dirty="0">
                <a:latin typeface="Arial" pitchFamily="34" charset="0"/>
              </a:rPr>
              <a:t>莫里斯，上文提到的爬行者病毒的作者罗伯特</a:t>
            </a:r>
            <a:r>
              <a:rPr lang="en-US" altLang="zh-CN" dirty="0">
                <a:latin typeface="Arial" pitchFamily="34" charset="0"/>
              </a:rPr>
              <a:t>·T·</a:t>
            </a:r>
            <a:r>
              <a:rPr lang="zh-CN" altLang="en-US" dirty="0">
                <a:latin typeface="Arial" pitchFamily="34" charset="0"/>
              </a:rPr>
              <a:t>莫里斯的儿子，一个</a:t>
            </a:r>
            <a:r>
              <a:rPr lang="en-US" altLang="zh-CN" dirty="0">
                <a:latin typeface="Arial" pitchFamily="34" charset="0"/>
              </a:rPr>
              <a:t>23</a:t>
            </a:r>
            <a:r>
              <a:rPr lang="zh-CN" altLang="en-US" dirty="0">
                <a:latin typeface="Arial" pitchFamily="34" charset="0"/>
              </a:rPr>
              <a:t>岁的康乃尔大学毕业生，当年</a:t>
            </a:r>
            <a:r>
              <a:rPr lang="en-US" altLang="zh-CN" dirty="0">
                <a:latin typeface="Arial" pitchFamily="34" charset="0"/>
              </a:rPr>
              <a:t>11</a:t>
            </a:r>
            <a:r>
              <a:rPr lang="zh-CN" altLang="en-US" dirty="0">
                <a:latin typeface="Arial" pitchFamily="34" charset="0"/>
              </a:rPr>
              <a:t>月</a:t>
            </a:r>
            <a:r>
              <a:rPr lang="en-US" altLang="zh-CN" dirty="0">
                <a:latin typeface="Arial" pitchFamily="34" charset="0"/>
              </a:rPr>
              <a:t>2</a:t>
            </a:r>
            <a:r>
              <a:rPr lang="zh-CN" altLang="en-US" dirty="0">
                <a:latin typeface="Arial" pitchFamily="34" charset="0"/>
              </a:rPr>
              <a:t>日他释放了“莫里斯”病毒，将哈佛大学在</a:t>
            </a:r>
            <a:r>
              <a:rPr lang="en-US" altLang="zh-CN" dirty="0">
                <a:latin typeface="Arial" pitchFamily="34" charset="0"/>
              </a:rPr>
              <a:t>ARPANET</a:t>
            </a:r>
            <a:r>
              <a:rPr lang="zh-CN" altLang="en-US" dirty="0">
                <a:latin typeface="Arial" pitchFamily="34" charset="0"/>
              </a:rPr>
              <a:t>上的</a:t>
            </a:r>
            <a:r>
              <a:rPr lang="en-US" altLang="zh-CN" dirty="0">
                <a:latin typeface="Arial" pitchFamily="34" charset="0"/>
              </a:rPr>
              <a:t>6000</a:t>
            </a:r>
            <a:r>
              <a:rPr lang="zh-CN" altLang="en-US" dirty="0">
                <a:latin typeface="Arial" pitchFamily="34" charset="0"/>
              </a:rPr>
              <a:t>台电脑感染而导致瘫痪。虽然早在</a:t>
            </a:r>
            <a:r>
              <a:rPr lang="en-US" altLang="zh-CN" dirty="0">
                <a:latin typeface="Arial" pitchFamily="34" charset="0"/>
              </a:rPr>
              <a:t>1984</a:t>
            </a:r>
            <a:r>
              <a:rPr lang="zh-CN" altLang="en-US" dirty="0">
                <a:latin typeface="Arial" pitchFamily="34" charset="0"/>
              </a:rPr>
              <a:t>年，美国国会为响应公众对电脑安全进行更多保护的要求，已首次把非法入侵电脑系统定为犯罪。</a:t>
            </a:r>
            <a:r>
              <a:rPr lang="en-US" altLang="zh-CN" dirty="0">
                <a:latin typeface="Arial" pitchFamily="34" charset="0"/>
              </a:rPr>
              <a:t>1986</a:t>
            </a:r>
            <a:r>
              <a:rPr lang="zh-CN" altLang="en-US" dirty="0">
                <a:latin typeface="Arial" pitchFamily="34" charset="0"/>
              </a:rPr>
              <a:t>年又通过了修正案，将所有非法修改、销毁或公开数据的行为视为犯罪。但直到莫里斯病毒事件发生之前都很少使用此法案。莫里斯是一个天才电脑迷，一接触到病毒领域便被迷住了，因为它既有神秘色彩又有诱人的科技前景。他制造病毒的动机非常简单，本意并不是搞破坏，而是想设计出一种隐藏在网络上的无害程序，用来测量互联网络的大小，然而代码错误的无心之失却导致了网络上无数台计算机交叉感染，缓存溢出，最终瘫痪。事后美国总审计局对这起病毒事件造成的严重后果进行了评估，损失约为</a:t>
            </a:r>
            <a:r>
              <a:rPr lang="en-US" altLang="zh-CN" dirty="0">
                <a:latin typeface="Arial" pitchFamily="34" charset="0"/>
              </a:rPr>
              <a:t>1</a:t>
            </a:r>
            <a:r>
              <a:rPr lang="zh-CN" altLang="en-US" dirty="0">
                <a:latin typeface="Arial" pitchFamily="34" charset="0"/>
              </a:rPr>
              <a:t>千万到</a:t>
            </a:r>
            <a:r>
              <a:rPr lang="en-US" altLang="zh-CN" dirty="0">
                <a:latin typeface="Arial" pitchFamily="34" charset="0"/>
              </a:rPr>
              <a:t>1</a:t>
            </a:r>
            <a:r>
              <a:rPr lang="zh-CN" altLang="en-US" dirty="0">
                <a:latin typeface="Arial" pitchFamily="34" charset="0"/>
              </a:rPr>
              <a:t>亿美元。最终对莫里斯的判决是</a:t>
            </a:r>
            <a:r>
              <a:rPr lang="en-US" altLang="zh-CN" dirty="0">
                <a:latin typeface="Arial" pitchFamily="34" charset="0"/>
              </a:rPr>
              <a:t>3</a:t>
            </a:r>
            <a:r>
              <a:rPr lang="zh-CN" altLang="en-US" dirty="0">
                <a:latin typeface="Arial" pitchFamily="34" charset="0"/>
              </a:rPr>
              <a:t>年缓刑、</a:t>
            </a:r>
            <a:r>
              <a:rPr lang="en-US" altLang="zh-CN" dirty="0">
                <a:latin typeface="Arial" pitchFamily="34" charset="0"/>
              </a:rPr>
              <a:t>10050</a:t>
            </a:r>
            <a:r>
              <a:rPr lang="zh-CN" altLang="en-US" dirty="0">
                <a:latin typeface="Arial" pitchFamily="34" charset="0"/>
              </a:rPr>
              <a:t>美元罚款以及</a:t>
            </a:r>
            <a:r>
              <a:rPr lang="en-US" altLang="zh-CN" dirty="0">
                <a:latin typeface="Arial" pitchFamily="34" charset="0"/>
              </a:rPr>
              <a:t>400</a:t>
            </a:r>
            <a:r>
              <a:rPr lang="zh-CN" altLang="en-US" dirty="0">
                <a:latin typeface="Arial" pitchFamily="34" charset="0"/>
              </a:rPr>
              <a:t>小时社区义工。莫里斯成为了上世纪</a:t>
            </a:r>
            <a:r>
              <a:rPr lang="en-US" altLang="zh-CN" dirty="0">
                <a:latin typeface="Arial" pitchFamily="34" charset="0"/>
              </a:rPr>
              <a:t>80</a:t>
            </a:r>
            <a:r>
              <a:rPr lang="zh-CN" altLang="en-US" dirty="0">
                <a:latin typeface="Arial" pitchFamily="34" charset="0"/>
              </a:rPr>
              <a:t>年代最有名的计算机攻击者，如果当初他是去恶意制造这个病毒，可以想象后果将更为严重，可见当年的黑客们是多么单纯。现在莫里斯以副教授的身份在哈佛大学任教。</a:t>
            </a:r>
          </a:p>
          <a:p>
            <a:pPr eaLnBrk="1" hangingPunct="1"/>
            <a:r>
              <a:rPr lang="zh-CN" altLang="en-US" dirty="0">
                <a:latin typeface="Arial" pitchFamily="34" charset="0"/>
              </a:rPr>
              <a:t>莫里斯事件之后，计算机安全问题真正进入了普通百姓的视野。但病毒仍旧是一个稀有事物。直到</a:t>
            </a:r>
            <a:r>
              <a:rPr lang="en-US" altLang="zh-CN" dirty="0">
                <a:latin typeface="Arial" pitchFamily="34" charset="0"/>
              </a:rPr>
              <a:t>1990</a:t>
            </a:r>
            <a:r>
              <a:rPr lang="zh-CN" altLang="en-US" dirty="0">
                <a:latin typeface="Arial" pitchFamily="34" charset="0"/>
              </a:rPr>
              <a:t>年，已知的计算机病毒还不超过</a:t>
            </a:r>
            <a:r>
              <a:rPr lang="en-US" altLang="zh-CN" dirty="0">
                <a:latin typeface="Arial" pitchFamily="34" charset="0"/>
              </a:rPr>
              <a:t>100</a:t>
            </a:r>
            <a:r>
              <a:rPr lang="zh-CN" altLang="en-US" dirty="0">
                <a:latin typeface="Arial" pitchFamily="34" charset="0"/>
              </a:rPr>
              <a:t>种，因此较容易处理，只要对应每个病毒编写出检测和清除程序就够了。互联网的兴起使得病毒爱好者们发现了一块新大陆，因为互联网连接着无数的个人电脑，让病毒的更广泛传播成为可能。</a:t>
            </a:r>
            <a:r>
              <a:rPr lang="en-US" altLang="zh-CN" dirty="0">
                <a:latin typeface="Arial" pitchFamily="34" charset="0"/>
              </a:rPr>
              <a:t>1988</a:t>
            </a:r>
            <a:r>
              <a:rPr lang="zh-CN" altLang="en-US" dirty="0">
                <a:latin typeface="Arial" pitchFamily="34" charset="0"/>
              </a:rPr>
              <a:t>年出现的“耶路撒冷”病毒在每逢</a:t>
            </a:r>
            <a:r>
              <a:rPr lang="en-US" altLang="zh-CN" dirty="0">
                <a:latin typeface="Arial" pitchFamily="34" charset="0"/>
              </a:rPr>
              <a:t>13</a:t>
            </a:r>
            <a:r>
              <a:rPr lang="zh-CN" altLang="en-US" dirty="0">
                <a:latin typeface="Arial" pitchFamily="34" charset="0"/>
              </a:rPr>
              <a:t>日又同时为星期五的日子爆发，被称为“黑色星期五”病毒，它会破坏所有用户试图使用的程序。</a:t>
            </a:r>
            <a:r>
              <a:rPr lang="en-US" altLang="zh-CN" dirty="0">
                <a:latin typeface="Arial" pitchFamily="34" charset="0"/>
              </a:rPr>
              <a:t>1989</a:t>
            </a:r>
            <a:r>
              <a:rPr lang="zh-CN" altLang="en-US" dirty="0">
                <a:latin typeface="Arial" pitchFamily="34" charset="0"/>
              </a:rPr>
              <a:t>年“数据犯罪”病毒在荷兰和英国被发现，它会在当年的</a:t>
            </a:r>
            <a:r>
              <a:rPr lang="en-US" altLang="zh-CN" dirty="0">
                <a:latin typeface="Arial" pitchFamily="34" charset="0"/>
              </a:rPr>
              <a:t>10</a:t>
            </a:r>
            <a:r>
              <a:rPr lang="zh-CN" altLang="en-US" dirty="0">
                <a:latin typeface="Arial" pitchFamily="34" charset="0"/>
              </a:rPr>
              <a:t>月</a:t>
            </a:r>
            <a:r>
              <a:rPr lang="en-US" altLang="zh-CN" dirty="0">
                <a:latin typeface="Arial" pitchFamily="34" charset="0"/>
              </a:rPr>
              <a:t>12</a:t>
            </a:r>
            <a:r>
              <a:rPr lang="zh-CN" altLang="en-US" dirty="0">
                <a:latin typeface="Arial" pitchFamily="34" charset="0"/>
              </a:rPr>
              <a:t>日到年底的时间执行，对硬盘进行低级格式化而清除所有数据。这个病毒被认为是一群挪威的愤青编写的程序，他们认为当初发现美洲大陆的不是哥伦布，而是维京航海家红发埃里克，从而把病毒发作日定为美国的哥伦布节（</a:t>
            </a:r>
            <a:r>
              <a:rPr lang="en-US" altLang="zh-CN" dirty="0">
                <a:latin typeface="Arial" pitchFamily="34" charset="0"/>
              </a:rPr>
              <a:t>10</a:t>
            </a:r>
            <a:r>
              <a:rPr lang="zh-CN" altLang="en-US" dirty="0">
                <a:latin typeface="Arial" pitchFamily="34" charset="0"/>
              </a:rPr>
              <a:t>月</a:t>
            </a:r>
            <a:r>
              <a:rPr lang="en-US" altLang="zh-CN" dirty="0">
                <a:latin typeface="Arial" pitchFamily="34" charset="0"/>
              </a:rPr>
              <a:t>12</a:t>
            </a:r>
            <a:r>
              <a:rPr lang="zh-CN" altLang="en-US" dirty="0">
                <a:latin typeface="Arial" pitchFamily="34" charset="0"/>
              </a:rPr>
              <a:t>日）。同年的“富满洲”病毒，会在你录入英国前首相撒切尔夫人的姓名时用脏话来覆盖首相名字的文本。</a:t>
            </a:r>
          </a:p>
          <a:p>
            <a:pPr eaLnBrk="1" hangingPunct="1"/>
            <a:r>
              <a:rPr lang="zh-CN" altLang="en-US" dirty="0">
                <a:latin typeface="Arial" pitchFamily="34" charset="0"/>
              </a:rPr>
              <a:t>与生物病毒的突变特性极其相似，计算机病毒在</a:t>
            </a:r>
            <a:r>
              <a:rPr lang="en-US" altLang="zh-CN" dirty="0">
                <a:latin typeface="Arial" pitchFamily="34" charset="0"/>
              </a:rPr>
              <a:t>1990</a:t>
            </a:r>
            <a:r>
              <a:rPr lang="zh-CN" altLang="en-US" dirty="0">
                <a:latin typeface="Arial" pitchFamily="34" charset="0"/>
              </a:rPr>
              <a:t>年也第一次出现了多形态病毒的样式。这种病毒在传染时变换自身的代码</a:t>
            </a:r>
            <a:r>
              <a:rPr lang="en-US" altLang="zh-CN" dirty="0">
                <a:latin typeface="Arial" pitchFamily="34" charset="0"/>
              </a:rPr>
              <a:t>, </a:t>
            </a:r>
            <a:r>
              <a:rPr lang="zh-CN" altLang="en-US" dirty="0">
                <a:latin typeface="Arial" pitchFamily="34" charset="0"/>
              </a:rPr>
              <a:t>使得每感染一个病毒宿主</a:t>
            </a:r>
            <a:r>
              <a:rPr lang="en-US" altLang="zh-CN" dirty="0">
                <a:latin typeface="Arial" pitchFamily="34" charset="0"/>
              </a:rPr>
              <a:t>, </a:t>
            </a:r>
            <a:r>
              <a:rPr lang="zh-CN" altLang="en-US" dirty="0">
                <a:latin typeface="Arial" pitchFamily="34" charset="0"/>
              </a:rPr>
              <a:t>被感染的宿主上的代码都各不相同。其时东欧“铁幕”刚刚落下，欧洲前社会主义国家成为了病毒云集的地方，其中以保加利亚最为严重。</a:t>
            </a:r>
            <a:r>
              <a:rPr lang="en-US" altLang="zh-CN" dirty="0">
                <a:latin typeface="Arial" pitchFamily="34" charset="0"/>
              </a:rPr>
              <a:t>1990</a:t>
            </a:r>
            <a:r>
              <a:rPr lang="zh-CN" altLang="en-US" dirty="0">
                <a:latin typeface="Arial" pitchFamily="34" charset="0"/>
              </a:rPr>
              <a:t>年，出自保加利亚的“黑暗复仇者”病毒带来了快速感染的特性和针对备份文件的感染。同年诺顿反病毒软件也在</a:t>
            </a:r>
            <a:r>
              <a:rPr lang="en-US" altLang="zh-CN" dirty="0">
                <a:latin typeface="Arial" pitchFamily="34" charset="0"/>
              </a:rPr>
              <a:t>1990</a:t>
            </a:r>
            <a:r>
              <a:rPr lang="zh-CN" altLang="en-US" dirty="0">
                <a:latin typeface="Arial" pitchFamily="34" charset="0"/>
              </a:rPr>
              <a:t>年</a:t>
            </a:r>
            <a:r>
              <a:rPr lang="en-US" altLang="zh-CN" dirty="0">
                <a:latin typeface="Arial" pitchFamily="34" charset="0"/>
              </a:rPr>
              <a:t>12</a:t>
            </a:r>
            <a:r>
              <a:rPr lang="zh-CN" altLang="en-US" dirty="0">
                <a:latin typeface="Arial" pitchFamily="34" charset="0"/>
              </a:rPr>
              <a:t>月正式推出。而病毒数量也在同期到</a:t>
            </a:r>
            <a:r>
              <a:rPr lang="en-US" altLang="zh-CN" dirty="0">
                <a:latin typeface="Arial" pitchFamily="34" charset="0"/>
              </a:rPr>
              <a:t>1991</a:t>
            </a:r>
            <a:r>
              <a:rPr lang="zh-CN" altLang="en-US" dirty="0">
                <a:latin typeface="Arial" pitchFamily="34" charset="0"/>
              </a:rPr>
              <a:t>年底之间暴增，竟然从</a:t>
            </a:r>
            <a:r>
              <a:rPr lang="en-US" altLang="zh-CN" dirty="0">
                <a:latin typeface="Arial" pitchFamily="34" charset="0"/>
              </a:rPr>
              <a:t>200</a:t>
            </a:r>
            <a:r>
              <a:rPr lang="zh-CN" altLang="en-US" dirty="0">
                <a:latin typeface="Arial" pitchFamily="34" charset="0"/>
              </a:rPr>
              <a:t>种增至上千种。</a:t>
            </a:r>
          </a:p>
          <a:p>
            <a:pPr eaLnBrk="1" hangingPunct="1"/>
            <a:r>
              <a:rPr lang="zh-CN" altLang="en-US" dirty="0">
                <a:latin typeface="Arial" pitchFamily="34" charset="0"/>
              </a:rPr>
              <a:t>计算机病毒大泛滥</a:t>
            </a:r>
          </a:p>
          <a:p>
            <a:pPr eaLnBrk="1" hangingPunct="1"/>
            <a:r>
              <a:rPr lang="zh-CN" altLang="en-US" dirty="0">
                <a:latin typeface="Arial" pitchFamily="34" charset="0"/>
              </a:rPr>
              <a:t>病毒的泛滥很大程度上跟</a:t>
            </a:r>
            <a:r>
              <a:rPr lang="en-US" altLang="zh-CN" dirty="0">
                <a:latin typeface="Arial" pitchFamily="34" charset="0"/>
              </a:rPr>
              <a:t>1995</a:t>
            </a:r>
            <a:r>
              <a:rPr lang="zh-CN" altLang="en-US" dirty="0">
                <a:latin typeface="Arial" pitchFamily="34" charset="0"/>
              </a:rPr>
              <a:t>年发布的微软视窗</a:t>
            </a:r>
            <a:r>
              <a:rPr lang="en-US" altLang="zh-CN" dirty="0">
                <a:latin typeface="Arial" pitchFamily="34" charset="0"/>
              </a:rPr>
              <a:t>95</a:t>
            </a:r>
            <a:r>
              <a:rPr lang="zh-CN" altLang="en-US" dirty="0">
                <a:latin typeface="Arial" pitchFamily="34" charset="0"/>
              </a:rPr>
              <a:t>有关。反病毒厂商们认为新的系统可以让自己喘口气了，未曾想到感染新的操作系统下</a:t>
            </a:r>
            <a:r>
              <a:rPr lang="en-US" altLang="zh-CN" dirty="0">
                <a:latin typeface="Arial" pitchFamily="34" charset="0"/>
              </a:rPr>
              <a:t>Word</a:t>
            </a:r>
            <a:r>
              <a:rPr lang="zh-CN" altLang="en-US" dirty="0">
                <a:latin typeface="Arial" pitchFamily="34" charset="0"/>
              </a:rPr>
              <a:t>文件的宏病毒迅速出现并大肆传播。次年出自澳洲的病毒黑客组织</a:t>
            </a:r>
            <a:r>
              <a:rPr lang="en-US" altLang="zh-CN" dirty="0">
                <a:latin typeface="Arial" pitchFamily="34" charset="0"/>
              </a:rPr>
              <a:t>VLAD</a:t>
            </a:r>
            <a:r>
              <a:rPr lang="zh-CN" altLang="en-US" dirty="0">
                <a:latin typeface="Arial" pitchFamily="34" charset="0"/>
              </a:rPr>
              <a:t>的第一个针对视窗</a:t>
            </a:r>
            <a:r>
              <a:rPr lang="en-US" altLang="zh-CN" dirty="0">
                <a:latin typeface="Arial" pitchFamily="34" charset="0"/>
              </a:rPr>
              <a:t>95</a:t>
            </a:r>
            <a:r>
              <a:rPr lang="zh-CN" altLang="en-US" dirty="0">
                <a:latin typeface="Arial" pitchFamily="34" charset="0"/>
              </a:rPr>
              <a:t>的病毒</a:t>
            </a:r>
            <a:r>
              <a:rPr lang="en-US" altLang="zh-CN" dirty="0" err="1">
                <a:latin typeface="Arial" pitchFamily="34" charset="0"/>
              </a:rPr>
              <a:t>Boza</a:t>
            </a:r>
            <a:r>
              <a:rPr lang="zh-CN" altLang="en-US" dirty="0">
                <a:latin typeface="Arial" pitchFamily="34" charset="0"/>
              </a:rPr>
              <a:t>开始流行。到了</a:t>
            </a:r>
            <a:r>
              <a:rPr lang="en-US" altLang="zh-CN" dirty="0">
                <a:latin typeface="Arial" pitchFamily="34" charset="0"/>
              </a:rPr>
              <a:t>1998</a:t>
            </a:r>
            <a:r>
              <a:rPr lang="zh-CN" altLang="en-US" dirty="0">
                <a:latin typeface="Arial" pitchFamily="34" charset="0"/>
              </a:rPr>
              <a:t>年，微软视窗</a:t>
            </a:r>
            <a:r>
              <a:rPr lang="en-US" altLang="zh-CN" dirty="0">
                <a:latin typeface="Arial" pitchFamily="34" charset="0"/>
              </a:rPr>
              <a:t>98</a:t>
            </a:r>
            <a:r>
              <a:rPr lang="zh-CN" altLang="en-US" dirty="0">
                <a:latin typeface="Arial" pitchFamily="34" charset="0"/>
              </a:rPr>
              <a:t>发布后有两件事值得大书特书。利用</a:t>
            </a:r>
            <a:r>
              <a:rPr lang="en-US" altLang="zh-CN" dirty="0">
                <a:latin typeface="Arial" pitchFamily="34" charset="0"/>
              </a:rPr>
              <a:t>Sun</a:t>
            </a:r>
            <a:r>
              <a:rPr lang="zh-CN" altLang="en-US" dirty="0">
                <a:latin typeface="Arial" pitchFamily="34" charset="0"/>
              </a:rPr>
              <a:t>公司的</a:t>
            </a:r>
            <a:r>
              <a:rPr lang="en-US" altLang="zh-CN" dirty="0">
                <a:latin typeface="Arial" pitchFamily="34" charset="0"/>
              </a:rPr>
              <a:t>Solaris</a:t>
            </a:r>
            <a:r>
              <a:rPr lang="zh-CN" altLang="en-US" dirty="0">
                <a:latin typeface="Arial" pitchFamily="34" charset="0"/>
              </a:rPr>
              <a:t>操作系统漏洞的病毒入侵了超过</a:t>
            </a:r>
            <a:r>
              <a:rPr lang="en-US" altLang="zh-CN" dirty="0">
                <a:latin typeface="Arial" pitchFamily="34" charset="0"/>
              </a:rPr>
              <a:t>500</a:t>
            </a:r>
            <a:r>
              <a:rPr lang="zh-CN" altLang="en-US" dirty="0">
                <a:latin typeface="Arial" pitchFamily="34" charset="0"/>
              </a:rPr>
              <a:t>个美国军方、政府和私营企业的计算机网络系统。事件的调查人最初认为攻击来自伊拉克，不过很快就发现其实是美国加州的两位不到</a:t>
            </a:r>
            <a:r>
              <a:rPr lang="en-US" altLang="zh-CN" dirty="0">
                <a:latin typeface="Arial" pitchFamily="34" charset="0"/>
              </a:rPr>
              <a:t>20</a:t>
            </a:r>
            <a:r>
              <a:rPr lang="zh-CN" altLang="en-US" dirty="0">
                <a:latin typeface="Arial" pitchFamily="34" charset="0"/>
              </a:rPr>
              <a:t>岁的少年黑客。另一起著名事件的作者是来自台湾的大学生陈盈豪，他编写的</a:t>
            </a:r>
            <a:r>
              <a:rPr lang="en-US" altLang="zh-CN" dirty="0">
                <a:latin typeface="Arial" pitchFamily="34" charset="0"/>
              </a:rPr>
              <a:t>CIH</a:t>
            </a:r>
            <a:r>
              <a:rPr lang="zh-CN" altLang="en-US" dirty="0">
                <a:latin typeface="Arial" pitchFamily="34" charset="0"/>
              </a:rPr>
              <a:t>病毒在每年</a:t>
            </a:r>
            <a:r>
              <a:rPr lang="en-US" altLang="zh-CN" dirty="0">
                <a:latin typeface="Arial" pitchFamily="34" charset="0"/>
              </a:rPr>
              <a:t>4</a:t>
            </a:r>
            <a:r>
              <a:rPr lang="zh-CN" altLang="en-US" dirty="0">
                <a:latin typeface="Arial" pitchFamily="34" charset="0"/>
              </a:rPr>
              <a:t>月</a:t>
            </a:r>
            <a:r>
              <a:rPr lang="en-US" altLang="zh-CN" dirty="0">
                <a:latin typeface="Arial" pitchFamily="34" charset="0"/>
              </a:rPr>
              <a:t>26</a:t>
            </a:r>
            <a:r>
              <a:rPr lang="zh-CN" altLang="en-US" dirty="0">
                <a:latin typeface="Arial" pitchFamily="34" charset="0"/>
              </a:rPr>
              <a:t>日感染微软的视窗</a:t>
            </a:r>
            <a:r>
              <a:rPr lang="en-US" altLang="zh-CN" dirty="0">
                <a:latin typeface="Arial" pitchFamily="34" charset="0"/>
              </a:rPr>
              <a:t>95/98</a:t>
            </a:r>
            <a:r>
              <a:rPr lang="zh-CN" altLang="en-US" dirty="0">
                <a:latin typeface="Arial" pitchFamily="34" charset="0"/>
              </a:rPr>
              <a:t>系统，彻底破坏所有硬盘数据，并且它是第一个可以破坏计算机硬件的病毒，会改变电脑主板的基本输入输出系统（</a:t>
            </a:r>
            <a:r>
              <a:rPr lang="en-US" altLang="zh-CN" dirty="0">
                <a:latin typeface="Arial" pitchFamily="34" charset="0"/>
              </a:rPr>
              <a:t>BIOS</a:t>
            </a:r>
            <a:r>
              <a:rPr lang="zh-CN" altLang="en-US" dirty="0">
                <a:latin typeface="Arial" pitchFamily="34" charset="0"/>
              </a:rPr>
              <a:t>）的数据，而被破坏的计算机主板只能送去厂家维修才可以恢复。在短期内全球超过</a:t>
            </a:r>
            <a:r>
              <a:rPr lang="en-US" altLang="zh-CN" dirty="0">
                <a:latin typeface="Arial" pitchFamily="34" charset="0"/>
              </a:rPr>
              <a:t>6000</a:t>
            </a:r>
            <a:r>
              <a:rPr lang="zh-CN" altLang="en-US" dirty="0">
                <a:latin typeface="Arial" pitchFamily="34" charset="0"/>
              </a:rPr>
              <a:t>万台电脑被</a:t>
            </a:r>
            <a:r>
              <a:rPr lang="en-US" altLang="zh-CN" dirty="0">
                <a:latin typeface="Arial" pitchFamily="34" charset="0"/>
              </a:rPr>
              <a:t>CIH</a:t>
            </a:r>
            <a:r>
              <a:rPr lang="zh-CN" altLang="en-US" dirty="0">
                <a:latin typeface="Arial" pitchFamily="34" charset="0"/>
              </a:rPr>
              <a:t>病毒感染，损失惨重。而陈盈豪因为在被捕后无人起诉而免于法律制裁。</a:t>
            </a:r>
            <a:r>
              <a:rPr lang="en-US" altLang="zh-CN" dirty="0">
                <a:latin typeface="Arial" pitchFamily="34" charset="0"/>
              </a:rPr>
              <a:t>2001</a:t>
            </a:r>
            <a:r>
              <a:rPr lang="zh-CN" altLang="en-US" dirty="0">
                <a:latin typeface="Arial" pitchFamily="34" charset="0"/>
              </a:rPr>
              <a:t>年有人以</a:t>
            </a:r>
            <a:r>
              <a:rPr lang="en-US" altLang="zh-CN" dirty="0">
                <a:latin typeface="Arial" pitchFamily="34" charset="0"/>
              </a:rPr>
              <a:t>CIH</a:t>
            </a:r>
            <a:r>
              <a:rPr lang="zh-CN" altLang="en-US" dirty="0">
                <a:latin typeface="Arial" pitchFamily="34" charset="0"/>
              </a:rPr>
              <a:t>受害者的身份起诉陈盈豪，才使他再次被捕，按照台湾法律被判损毁罪，被判</a:t>
            </a:r>
            <a:r>
              <a:rPr lang="en-US" altLang="zh-CN" dirty="0">
                <a:latin typeface="Arial" pitchFamily="34" charset="0"/>
              </a:rPr>
              <a:t>3</a:t>
            </a:r>
            <a:r>
              <a:rPr lang="zh-CN" altLang="en-US" dirty="0">
                <a:latin typeface="Arial" pitchFamily="34" charset="0"/>
              </a:rPr>
              <a:t>年以下的有期徒刑。</a:t>
            </a:r>
          </a:p>
          <a:p>
            <a:pPr eaLnBrk="1" hangingPunct="1"/>
            <a:r>
              <a:rPr lang="zh-CN" altLang="en-US" dirty="0">
                <a:latin typeface="Arial" pitchFamily="34" charset="0"/>
              </a:rPr>
              <a:t>出现在</a:t>
            </a:r>
            <a:r>
              <a:rPr lang="en-US" altLang="zh-CN" dirty="0">
                <a:latin typeface="Arial" pitchFamily="34" charset="0"/>
              </a:rPr>
              <a:t>1999</a:t>
            </a:r>
            <a:r>
              <a:rPr lang="zh-CN" altLang="en-US" dirty="0">
                <a:latin typeface="Arial" pitchFamily="34" charset="0"/>
              </a:rPr>
              <a:t>年的“梅丽莎”是最早通过电子邮件传播的病毒，也是病毒史中最重要的病毒之一，当用户打开一封电子邮件的附件，病毒便会自动发送到用户通讯簿中的前</a:t>
            </a:r>
            <a:r>
              <a:rPr lang="en-US" altLang="zh-CN" dirty="0">
                <a:latin typeface="Arial" pitchFamily="34" charset="0"/>
              </a:rPr>
              <a:t>50</a:t>
            </a:r>
            <a:r>
              <a:rPr lang="zh-CN" altLang="en-US" dirty="0">
                <a:latin typeface="Arial" pitchFamily="34" charset="0"/>
              </a:rPr>
              <a:t>个地址。数小时之内，这个病毒传遍全球，导致了</a:t>
            </a:r>
            <a:r>
              <a:rPr lang="en-US" altLang="zh-CN" dirty="0">
                <a:latin typeface="Arial" pitchFamily="34" charset="0"/>
              </a:rPr>
              <a:t>8000</a:t>
            </a:r>
            <a:r>
              <a:rPr lang="zh-CN" altLang="en-US" dirty="0">
                <a:latin typeface="Arial" pitchFamily="34" charset="0"/>
              </a:rPr>
              <a:t>万美元的损失，并且极大的促进了全球反病毒软件的销售势头。病毒作者大卫</a:t>
            </a:r>
            <a:r>
              <a:rPr lang="en-US" altLang="zh-CN" dirty="0">
                <a:latin typeface="Arial" pitchFamily="34" charset="0"/>
              </a:rPr>
              <a:t>·</a:t>
            </a:r>
            <a:r>
              <a:rPr lang="zh-CN" altLang="en-US" dirty="0">
                <a:latin typeface="Arial" pitchFamily="34" charset="0"/>
              </a:rPr>
              <a:t>史密斯被判入狱</a:t>
            </a:r>
            <a:r>
              <a:rPr lang="en-US" altLang="zh-CN" dirty="0">
                <a:latin typeface="Arial" pitchFamily="34" charset="0"/>
              </a:rPr>
              <a:t>20</a:t>
            </a:r>
            <a:r>
              <a:rPr lang="zh-CN" altLang="en-US" dirty="0">
                <a:latin typeface="Arial" pitchFamily="34" charset="0"/>
              </a:rPr>
              <a:t>个月。</a:t>
            </a:r>
          </a:p>
          <a:p>
            <a:pPr eaLnBrk="1" hangingPunct="1"/>
            <a:r>
              <a:rPr lang="zh-CN" altLang="en-US" dirty="0">
                <a:latin typeface="Arial" pitchFamily="34" charset="0"/>
              </a:rPr>
              <a:t>世纪之交的</a:t>
            </a:r>
            <a:r>
              <a:rPr lang="en-US" altLang="zh-CN" dirty="0">
                <a:latin typeface="Arial" pitchFamily="34" charset="0"/>
              </a:rPr>
              <a:t>2000</a:t>
            </a:r>
            <a:r>
              <a:rPr lang="zh-CN" altLang="en-US" dirty="0">
                <a:latin typeface="Arial" pitchFamily="34" charset="0"/>
              </a:rPr>
              <a:t>年则是“爱虫”病毒的盛行年份，和“梅丽莎”病毒一样，它通过电子邮件传播，把自己伪装成一封求爱信来欺骗收件人打开，然而它的破坏性却比梅丽莎强的多，可以删除本地部分图片和文本，甚至将计算机储存的密码帐号等发送给病毒编写者。“爱虫”大约造成了</a:t>
            </a:r>
            <a:r>
              <a:rPr lang="en-US" altLang="zh-CN" dirty="0">
                <a:latin typeface="Arial" pitchFamily="34" charset="0"/>
              </a:rPr>
              <a:t>1500</a:t>
            </a:r>
            <a:r>
              <a:rPr lang="zh-CN" altLang="en-US" dirty="0">
                <a:latin typeface="Arial" pitchFamily="34" charset="0"/>
              </a:rPr>
              <a:t>万美元的损失，作者是一名菲律宾的计算机专业学生，不过由于当地没有任何计算机犯罪法律条款而侥幸逃脱罪责。但此事件直接促使了以欧盟为首的全球计算机犯罪谈判。</a:t>
            </a:r>
          </a:p>
          <a:p>
            <a:pPr eaLnBrk="1" hangingPunct="1"/>
            <a:r>
              <a:rPr lang="zh-CN" altLang="en-US" dirty="0">
                <a:latin typeface="Arial" pitchFamily="34" charset="0"/>
              </a:rPr>
              <a:t>病毒们的</a:t>
            </a:r>
            <a:r>
              <a:rPr lang="en-US" altLang="zh-CN" dirty="0">
                <a:latin typeface="Arial" pitchFamily="34" charset="0"/>
              </a:rPr>
              <a:t>21</a:t>
            </a:r>
            <a:r>
              <a:rPr lang="zh-CN" altLang="en-US" dirty="0">
                <a:latin typeface="Arial" pitchFamily="34" charset="0"/>
              </a:rPr>
              <a:t>世纪</a:t>
            </a:r>
          </a:p>
          <a:p>
            <a:pPr eaLnBrk="1" hangingPunct="1"/>
            <a:r>
              <a:rPr lang="zh-CN" altLang="en-US" dirty="0">
                <a:latin typeface="Arial" pitchFamily="34" charset="0"/>
              </a:rPr>
              <a:t>进入</a:t>
            </a:r>
            <a:r>
              <a:rPr lang="en-US" altLang="zh-CN" dirty="0">
                <a:latin typeface="Arial" pitchFamily="34" charset="0"/>
              </a:rPr>
              <a:t>21</a:t>
            </a:r>
            <a:r>
              <a:rPr lang="zh-CN" altLang="en-US" dirty="0">
                <a:latin typeface="Arial" pitchFamily="34" charset="0"/>
              </a:rPr>
              <a:t>世纪，计算机和互联网的应用发展更为迅猛，安全问题也日益严重起来。</a:t>
            </a:r>
            <a:r>
              <a:rPr lang="en-US" altLang="zh-CN" dirty="0">
                <a:latin typeface="Arial" pitchFamily="34" charset="0"/>
              </a:rPr>
              <a:t>2000</a:t>
            </a:r>
            <a:r>
              <a:rPr lang="zh-CN" altLang="en-US" dirty="0">
                <a:latin typeface="Arial" pitchFamily="34" charset="0"/>
              </a:rPr>
              <a:t>年，雅虎、亚马逊和</a:t>
            </a:r>
            <a:r>
              <a:rPr lang="en-US" altLang="zh-CN" dirty="0" err="1">
                <a:latin typeface="Arial" pitchFamily="34" charset="0"/>
              </a:rPr>
              <a:t>Ebay</a:t>
            </a:r>
            <a:r>
              <a:rPr lang="zh-CN" altLang="en-US" dirty="0">
                <a:latin typeface="Arial" pitchFamily="34" charset="0"/>
              </a:rPr>
              <a:t>等国际知名网站在几个小时内分别被一种称为“分布式拒绝服务”攻击导致瘫痪，研究者后来发现，原因是数以百计的计算机对一个网站同时进行数据请求，这昭示着新世纪更大骚动的开始。</a:t>
            </a:r>
            <a:r>
              <a:rPr lang="en-US" altLang="zh-CN" dirty="0">
                <a:latin typeface="Arial" pitchFamily="34" charset="0"/>
              </a:rPr>
              <a:t>2001</a:t>
            </a:r>
            <a:r>
              <a:rPr lang="zh-CN" altLang="en-US" dirty="0">
                <a:latin typeface="Arial" pitchFamily="34" charset="0"/>
              </a:rPr>
              <a:t>年</a:t>
            </a:r>
            <a:r>
              <a:rPr lang="en-US" altLang="zh-CN" dirty="0">
                <a:latin typeface="Arial" pitchFamily="34" charset="0"/>
              </a:rPr>
              <a:t>7</a:t>
            </a:r>
            <a:r>
              <a:rPr lang="zh-CN" altLang="en-US" dirty="0">
                <a:latin typeface="Arial" pitchFamily="34" charset="0"/>
              </a:rPr>
              <a:t>月</a:t>
            </a:r>
            <a:r>
              <a:rPr lang="en-US" altLang="zh-CN" dirty="0">
                <a:latin typeface="Arial" pitchFamily="34" charset="0"/>
              </a:rPr>
              <a:t>13</a:t>
            </a:r>
            <a:r>
              <a:rPr lang="zh-CN" altLang="en-US" dirty="0">
                <a:latin typeface="Arial" pitchFamily="34" charset="0"/>
              </a:rPr>
              <a:t>日，“红色代码”从网络服务器上传播开来。它是专门针对运行微软互联网信息服务软件的网络服务器进行攻击。极具讽刺意味的是，在此之前的</a:t>
            </a:r>
            <a:r>
              <a:rPr lang="en-US" altLang="zh-CN" dirty="0">
                <a:latin typeface="Arial" pitchFamily="34" charset="0"/>
              </a:rPr>
              <a:t>6</a:t>
            </a:r>
            <a:r>
              <a:rPr lang="zh-CN" altLang="en-US" dirty="0">
                <a:latin typeface="Arial" pitchFamily="34" charset="0"/>
              </a:rPr>
              <a:t>月中旬，微软曾经发布了一个补丁来修补这个漏洞。“红色代码”被认为是史上最昂贵的计算机病毒之一，感染了</a:t>
            </a:r>
            <a:r>
              <a:rPr lang="en-US" altLang="zh-CN" dirty="0">
                <a:latin typeface="Arial" pitchFamily="34" charset="0"/>
              </a:rPr>
              <a:t>40</a:t>
            </a:r>
            <a:r>
              <a:rPr lang="zh-CN" altLang="en-US" dirty="0">
                <a:latin typeface="Arial" pitchFamily="34" charset="0"/>
              </a:rPr>
              <a:t>万台服务器，多达</a:t>
            </a:r>
            <a:r>
              <a:rPr lang="en-US" altLang="zh-CN" dirty="0">
                <a:latin typeface="Arial" pitchFamily="34" charset="0"/>
              </a:rPr>
              <a:t>100</a:t>
            </a:r>
            <a:r>
              <a:rPr lang="zh-CN" altLang="en-US" dirty="0">
                <a:latin typeface="Arial" pitchFamily="34" charset="0"/>
              </a:rPr>
              <a:t>万台计算机受到感染，损失逾</a:t>
            </a:r>
            <a:r>
              <a:rPr lang="en-US" altLang="zh-CN" dirty="0">
                <a:latin typeface="Arial" pitchFamily="34" charset="0"/>
              </a:rPr>
              <a:t>26</a:t>
            </a:r>
            <a:r>
              <a:rPr lang="zh-CN" altLang="en-US" dirty="0">
                <a:latin typeface="Arial" pitchFamily="34" charset="0"/>
              </a:rPr>
              <a:t>亿美元。</a:t>
            </a:r>
            <a:r>
              <a:rPr lang="en-US" altLang="zh-CN" dirty="0">
                <a:latin typeface="Arial" pitchFamily="34" charset="0"/>
              </a:rPr>
              <a:t>2003</a:t>
            </a:r>
            <a:r>
              <a:rPr lang="zh-CN" altLang="en-US" dirty="0">
                <a:latin typeface="Arial" pitchFamily="34" charset="0"/>
              </a:rPr>
              <a:t>年夏天，“冲击波”病毒又利用了微软视窗系统</a:t>
            </a:r>
            <a:r>
              <a:rPr lang="en-US" altLang="zh-CN" dirty="0">
                <a:latin typeface="Arial" pitchFamily="34" charset="0"/>
              </a:rPr>
              <a:t>XP</a:t>
            </a:r>
            <a:r>
              <a:rPr lang="zh-CN" altLang="en-US" dirty="0">
                <a:latin typeface="Arial" pitchFamily="34" charset="0"/>
              </a:rPr>
              <a:t>的一个缺陷，对系统端口展开了疯狂攻击，导致系统崩溃并强行自动关机。受感染的计算机不计其数，全球损失数十亿美元。更讽刺的是，病毒软件中暗含了一句话：“比尔</a:t>
            </a:r>
            <a:r>
              <a:rPr lang="en-US" altLang="zh-CN" dirty="0">
                <a:latin typeface="Arial" pitchFamily="34" charset="0"/>
              </a:rPr>
              <a:t>·</a:t>
            </a:r>
            <a:r>
              <a:rPr lang="zh-CN" altLang="en-US" dirty="0">
                <a:latin typeface="Arial" pitchFamily="34" charset="0"/>
              </a:rPr>
              <a:t>盖茨，你为什么让这种事情发生？别再敛财了，修修你的软件吧！”</a:t>
            </a:r>
          </a:p>
          <a:p>
            <a:pPr eaLnBrk="1" hangingPunct="1"/>
            <a:r>
              <a:rPr lang="zh-CN" altLang="en-US" dirty="0">
                <a:latin typeface="Arial" pitchFamily="34" charset="0"/>
              </a:rPr>
              <a:t>一波未平，一波又起。</a:t>
            </a:r>
            <a:r>
              <a:rPr lang="en-US" altLang="zh-CN" dirty="0">
                <a:latin typeface="Arial" pitchFamily="34" charset="0"/>
              </a:rPr>
              <a:t>2004</a:t>
            </a:r>
            <a:r>
              <a:rPr lang="zh-CN" altLang="en-US" dirty="0">
                <a:latin typeface="Arial" pitchFamily="34" charset="0"/>
              </a:rPr>
              <a:t>年，“震荡波”病毒汹涌袭来，感染了</a:t>
            </a:r>
            <a:r>
              <a:rPr lang="en-US" altLang="zh-CN" dirty="0">
                <a:latin typeface="Arial" pitchFamily="34" charset="0"/>
              </a:rPr>
              <a:t>150</a:t>
            </a:r>
            <a:r>
              <a:rPr lang="zh-CN" altLang="en-US" dirty="0">
                <a:latin typeface="Arial" pitchFamily="34" charset="0"/>
              </a:rPr>
              <a:t>万台电脑，法国因此被迫关闭其全国卫星通讯系统。它同样是利用微软视窗</a:t>
            </a:r>
            <a:r>
              <a:rPr lang="en-US" altLang="zh-CN" dirty="0">
                <a:latin typeface="Arial" pitchFamily="34" charset="0"/>
              </a:rPr>
              <a:t>XP</a:t>
            </a:r>
            <a:r>
              <a:rPr lang="zh-CN" altLang="en-US" dirty="0">
                <a:latin typeface="Arial" pitchFamily="34" charset="0"/>
              </a:rPr>
              <a:t>的漏洞，但具颠覆性的是完全不需要电子邮件作为载体，也不需要用户的交互动作，一旦感染病毒，蠕虫便在互联网上主动扫描其他未受保护的系统，而主动传播。“震荡波”出自德国一名</a:t>
            </a:r>
            <a:r>
              <a:rPr lang="en-US" altLang="zh-CN" dirty="0">
                <a:latin typeface="Arial" pitchFamily="34" charset="0"/>
              </a:rPr>
              <a:t>18</a:t>
            </a:r>
            <a:r>
              <a:rPr lang="zh-CN" altLang="en-US" dirty="0">
                <a:latin typeface="Arial" pitchFamily="34" charset="0"/>
              </a:rPr>
              <a:t>岁的学生之手，在</a:t>
            </a:r>
            <a:r>
              <a:rPr lang="en-US" altLang="zh-CN" dirty="0">
                <a:latin typeface="Arial" pitchFamily="34" charset="0"/>
              </a:rPr>
              <a:t>18</a:t>
            </a:r>
            <a:r>
              <a:rPr lang="zh-CN" altLang="en-US" dirty="0">
                <a:latin typeface="Arial" pitchFamily="34" charset="0"/>
              </a:rPr>
              <a:t>岁生日那天释放出这个病毒。由于编写这些代码的时候他还是个未成年人，仅判了缓刑。</a:t>
            </a:r>
          </a:p>
          <a:p>
            <a:pPr eaLnBrk="1" hangingPunct="1"/>
            <a:r>
              <a:rPr lang="en-US" altLang="zh-CN" dirty="0">
                <a:latin typeface="Arial" pitchFamily="34" charset="0"/>
              </a:rPr>
              <a:t>21</a:t>
            </a:r>
            <a:r>
              <a:rPr lang="zh-CN" altLang="en-US" dirty="0">
                <a:latin typeface="Arial" pitchFamily="34" charset="0"/>
              </a:rPr>
              <a:t>世纪互联网经济的高速发展，造成了如今病毒制造者、反病毒产业以及一些其它</a:t>
            </a:r>
            <a:r>
              <a:rPr lang="en-US" altLang="zh-CN" dirty="0">
                <a:latin typeface="Arial" pitchFamily="34" charset="0"/>
              </a:rPr>
              <a:t>IT</a:t>
            </a:r>
            <a:r>
              <a:rPr lang="zh-CN" altLang="en-US" dirty="0">
                <a:latin typeface="Arial" pitchFamily="34" charset="0"/>
              </a:rPr>
              <a:t>边缘产业互相纠缠不清的博弈局面。流氓软件、广告软件等臭名昭著的互联网寄生虫你方唱罢我登场，病毒制造者也远非当初那样目的简单。</a:t>
            </a:r>
            <a:r>
              <a:rPr lang="en-US" altLang="zh-CN" dirty="0">
                <a:latin typeface="Arial" pitchFamily="34" charset="0"/>
              </a:rPr>
              <a:t>2005</a:t>
            </a:r>
            <a:r>
              <a:rPr lang="zh-CN" altLang="en-US" dirty="0">
                <a:latin typeface="Arial" pitchFamily="34" charset="0"/>
              </a:rPr>
              <a:t>年</a:t>
            </a:r>
            <a:r>
              <a:rPr lang="en-US" altLang="zh-CN" dirty="0">
                <a:latin typeface="Arial" pitchFamily="34" charset="0"/>
              </a:rPr>
              <a:t>11</a:t>
            </a:r>
            <a:r>
              <a:rPr lang="zh-CN" altLang="en-US" dirty="0">
                <a:latin typeface="Arial" pitchFamily="34" charset="0"/>
              </a:rPr>
              <a:t>月</a:t>
            </a:r>
            <a:r>
              <a:rPr lang="en-US" altLang="zh-CN" dirty="0">
                <a:latin typeface="Arial" pitchFamily="34" charset="0"/>
              </a:rPr>
              <a:t>4</a:t>
            </a:r>
            <a:r>
              <a:rPr lang="zh-CN" altLang="en-US" dirty="0">
                <a:latin typeface="Arial" pitchFamily="34" charset="0"/>
              </a:rPr>
              <a:t>日，美国洛杉矶一名</a:t>
            </a:r>
            <a:r>
              <a:rPr lang="en-US" altLang="zh-CN" dirty="0">
                <a:latin typeface="Arial" pitchFamily="34" charset="0"/>
              </a:rPr>
              <a:t>20</a:t>
            </a:r>
            <a:r>
              <a:rPr lang="zh-CN" altLang="en-US" dirty="0">
                <a:latin typeface="Arial" pitchFamily="34" charset="0"/>
              </a:rPr>
              <a:t>岁青年涉嫌在利用“僵尸网络”攻陷的电脑上贩卖广告而被联邦调查局拘捕，被判</a:t>
            </a:r>
            <a:r>
              <a:rPr lang="en-US" altLang="zh-CN" dirty="0">
                <a:latin typeface="Arial" pitchFamily="34" charset="0"/>
              </a:rPr>
              <a:t>57</a:t>
            </a:r>
            <a:r>
              <a:rPr lang="zh-CN" altLang="en-US" dirty="0">
                <a:latin typeface="Arial" pitchFamily="34" charset="0"/>
              </a:rPr>
              <a:t>个月徒刑。“僵尸”是指每部被攻陷的计算机，它完全被攻击者控制，和僵尸无异，无数台“僵尸”共同连接为一个网络，攻击者在这个网络上随心安装广告软件并且通过广告软件发送垃圾邮件，由此而牟利。</a:t>
            </a:r>
          </a:p>
          <a:p>
            <a:pPr eaLnBrk="1" hangingPunct="1"/>
            <a:r>
              <a:rPr lang="zh-CN" altLang="en-US" dirty="0">
                <a:latin typeface="Arial" pitchFamily="34" charset="0"/>
              </a:rPr>
              <a:t>毫无疑问，会有更多的病毒充斥计算机界，并将渗入诸如手机、游戏机等电脑以外的个人数码平台。过去</a:t>
            </a:r>
            <a:r>
              <a:rPr lang="en-US" altLang="zh-CN" dirty="0">
                <a:latin typeface="Arial" pitchFamily="34" charset="0"/>
              </a:rPr>
              <a:t>5</a:t>
            </a:r>
            <a:r>
              <a:rPr lang="zh-CN" altLang="en-US" dirty="0">
                <a:latin typeface="Arial" pitchFamily="34" charset="0"/>
              </a:rPr>
              <a:t>年来病毒的数量每年都会翻一番，并将持续激增下去。正如上世纪</a:t>
            </a:r>
            <a:r>
              <a:rPr lang="en-US" altLang="zh-CN" dirty="0">
                <a:latin typeface="Arial" pitchFamily="34" charset="0"/>
              </a:rPr>
              <a:t>80</a:t>
            </a:r>
            <a:r>
              <a:rPr lang="zh-CN" altLang="en-US" dirty="0">
                <a:latin typeface="Arial" pitchFamily="34" charset="0"/>
              </a:rPr>
              <a:t>年代弗雷德</a:t>
            </a:r>
            <a:r>
              <a:rPr lang="en-US" altLang="zh-CN" dirty="0">
                <a:latin typeface="Arial" pitchFamily="34" charset="0"/>
              </a:rPr>
              <a:t>·</a:t>
            </a:r>
            <a:r>
              <a:rPr lang="zh-CN" altLang="en-US" dirty="0">
                <a:latin typeface="Arial" pitchFamily="34" charset="0"/>
              </a:rPr>
              <a:t>科恩的断言，反病毒程序将不可能彻底解决病毒问题。不过乐观地看待历史上发生过的所有病毒问题，魔高一尺，道高一丈，针对每个病毒人们都在最短时间内产生了有效的解决方案。 </a:t>
            </a:r>
          </a:p>
          <a:p>
            <a:pPr eaLnBrk="1" hangingPunct="1"/>
            <a:endParaRPr lang="zh-CN" altLang="en-US" dirty="0">
              <a:latin typeface="Arial" pitchFamily="34" charset="0"/>
            </a:endParaRPr>
          </a:p>
          <a:p>
            <a:pPr eaLnBrk="1" hangingPunct="1"/>
            <a:r>
              <a:rPr lang="zh-CN" altLang="en-US" dirty="0">
                <a:latin typeface="Arial" pitchFamily="34" charset="0"/>
              </a:rPr>
              <a:t>早在</a:t>
            </a:r>
            <a:r>
              <a:rPr lang="en-US" altLang="zh-CN" dirty="0">
                <a:latin typeface="Arial" pitchFamily="34" charset="0"/>
              </a:rPr>
              <a:t>1972</a:t>
            </a:r>
            <a:r>
              <a:rPr lang="zh-CN" altLang="en-US" dirty="0">
                <a:latin typeface="Arial" pitchFamily="34" charset="0"/>
              </a:rPr>
              <a:t>年，美国著名科幻小说家大卫杰洛德</a:t>
            </a:r>
            <a:r>
              <a:rPr lang="en-US" altLang="zh-CN" dirty="0">
                <a:latin typeface="Arial" pitchFamily="34" charset="0"/>
              </a:rPr>
              <a:t>(David </a:t>
            </a:r>
            <a:r>
              <a:rPr lang="en-US" altLang="zh-CN" dirty="0" err="1">
                <a:latin typeface="Arial" pitchFamily="34" charset="0"/>
              </a:rPr>
              <a:t>Gerrold</a:t>
            </a:r>
            <a:r>
              <a:rPr lang="en-US" altLang="zh-CN" dirty="0">
                <a:latin typeface="Arial" pitchFamily="34" charset="0"/>
              </a:rPr>
              <a:t>)</a:t>
            </a:r>
            <a:r>
              <a:rPr lang="zh-CN" altLang="en-US" dirty="0">
                <a:latin typeface="Arial" pitchFamily="34" charset="0"/>
              </a:rPr>
              <a:t>，就在一本小说中虚构了一种像真正的病毒一样运行的电脑程序“病毒”</a:t>
            </a:r>
            <a:br>
              <a:rPr lang="zh-CN" altLang="en-US" dirty="0">
                <a:latin typeface="Arial" pitchFamily="34" charset="0"/>
              </a:rPr>
            </a:br>
            <a:r>
              <a:rPr lang="en-US" altLang="zh-CN" dirty="0">
                <a:latin typeface="Arial" pitchFamily="34" charset="0"/>
              </a:rPr>
              <a:t>1982</a:t>
            </a:r>
            <a:r>
              <a:rPr lang="zh-CN" altLang="en-US" dirty="0">
                <a:latin typeface="Arial" pitchFamily="34" charset="0"/>
              </a:rPr>
              <a:t>年，风靡一时的漫画书</a:t>
            </a:r>
            <a:r>
              <a:rPr lang="en-US" altLang="zh-CN" dirty="0">
                <a:latin typeface="Arial" pitchFamily="34" charset="0"/>
              </a:rPr>
              <a:t>《X</a:t>
            </a:r>
            <a:r>
              <a:rPr lang="zh-CN" altLang="en-US" dirty="0">
                <a:latin typeface="Arial" pitchFamily="34" charset="0"/>
              </a:rPr>
              <a:t>战警</a:t>
            </a:r>
            <a:r>
              <a:rPr lang="en-US" altLang="zh-CN" dirty="0">
                <a:latin typeface="Arial" pitchFamily="34" charset="0"/>
              </a:rPr>
              <a:t>》(X-MEN)</a:t>
            </a:r>
            <a:r>
              <a:rPr lang="zh-CN" altLang="en-US" dirty="0">
                <a:latin typeface="Arial" pitchFamily="34" charset="0"/>
              </a:rPr>
              <a:t>中，更是首次出现了“电脑病毒”这个名词。</a:t>
            </a:r>
            <a:br>
              <a:rPr lang="zh-CN" altLang="en-US" dirty="0">
                <a:latin typeface="Arial" pitchFamily="34" charset="0"/>
              </a:rPr>
            </a:br>
            <a:r>
              <a:rPr lang="zh-CN" altLang="en-US" dirty="0">
                <a:latin typeface="Arial" pitchFamily="34" charset="0"/>
              </a:rPr>
              <a:t>但直到</a:t>
            </a:r>
            <a:r>
              <a:rPr lang="en-US" altLang="zh-CN" dirty="0">
                <a:latin typeface="Arial" pitchFamily="34" charset="0"/>
              </a:rPr>
              <a:t>1983</a:t>
            </a:r>
            <a:r>
              <a:rPr lang="zh-CN" altLang="en-US" dirty="0">
                <a:latin typeface="Arial" pitchFamily="34" charset="0"/>
              </a:rPr>
              <a:t>年，当时还在美国南加州大学攻读电子工程的弗雷德科恩</a:t>
            </a:r>
            <a:r>
              <a:rPr lang="en-US" altLang="zh-CN" dirty="0">
                <a:latin typeface="Arial" pitchFamily="34" charset="0"/>
              </a:rPr>
              <a:t>(Fred Cohen)</a:t>
            </a:r>
            <a:r>
              <a:rPr lang="zh-CN" altLang="en-US" dirty="0">
                <a:latin typeface="Arial" pitchFamily="34" charset="0"/>
              </a:rPr>
              <a:t>在其博士论文里，才给出了电脑病毒的第一个学术定义，这也是今天公认的标准。</a:t>
            </a:r>
            <a:br>
              <a:rPr lang="zh-CN" altLang="en-US" dirty="0">
                <a:latin typeface="Arial" pitchFamily="34" charset="0"/>
              </a:rPr>
            </a:br>
            <a:r>
              <a:rPr lang="zh-CN" altLang="en-US" dirty="0">
                <a:latin typeface="Arial" pitchFamily="34" charset="0"/>
              </a:rPr>
              <a:t>不过，这一论文并没有引起太多人的注意，似乎只有他和很少一部分人认为这种可以自我复制的程序，日后会成为电脑世界的大患。</a:t>
            </a:r>
            <a:br>
              <a:rPr lang="zh-CN" altLang="en-US" dirty="0">
                <a:latin typeface="Arial" pitchFamily="34" charset="0"/>
              </a:rPr>
            </a:br>
            <a:r>
              <a:rPr lang="zh-CN" altLang="en-US" dirty="0">
                <a:latin typeface="Arial" pitchFamily="34" charset="0"/>
              </a:rPr>
              <a:t>一般认为，早在</a:t>
            </a:r>
            <a:r>
              <a:rPr lang="en-US" altLang="zh-CN" dirty="0">
                <a:latin typeface="Arial" pitchFamily="34" charset="0"/>
              </a:rPr>
              <a:t>1981</a:t>
            </a:r>
            <a:r>
              <a:rPr lang="zh-CN" altLang="en-US" dirty="0">
                <a:latin typeface="Arial" pitchFamily="34" charset="0"/>
              </a:rPr>
              <a:t>年，在苹果电脑上就诞生了首个电脑病毒。第一个针对个人电脑</a:t>
            </a:r>
            <a:r>
              <a:rPr lang="en-US" altLang="zh-CN" dirty="0">
                <a:latin typeface="Arial" pitchFamily="34" charset="0"/>
              </a:rPr>
              <a:t>(PC)</a:t>
            </a:r>
            <a:r>
              <a:rPr lang="zh-CN" altLang="en-US" dirty="0">
                <a:latin typeface="Arial" pitchFamily="34" charset="0"/>
              </a:rPr>
              <a:t>的病毒，是</a:t>
            </a:r>
            <a:r>
              <a:rPr lang="en-US" altLang="zh-CN" dirty="0">
                <a:latin typeface="Arial" pitchFamily="34" charset="0"/>
              </a:rPr>
              <a:t>1986</a:t>
            </a:r>
            <a:r>
              <a:rPr lang="zh-CN" altLang="en-US" dirty="0">
                <a:latin typeface="Arial" pitchFamily="34" charset="0"/>
              </a:rPr>
              <a:t>年一对巴基斯坦兄弟巴斯特</a:t>
            </a:r>
            <a:r>
              <a:rPr lang="en-US" altLang="zh-CN" dirty="0">
                <a:latin typeface="Arial" pitchFamily="34" charset="0"/>
              </a:rPr>
              <a:t>(</a:t>
            </a:r>
            <a:r>
              <a:rPr lang="en-US" altLang="zh-CN" dirty="0" err="1">
                <a:latin typeface="Arial" pitchFamily="34" charset="0"/>
              </a:rPr>
              <a:t>Basit</a:t>
            </a:r>
            <a:r>
              <a:rPr lang="en-US" altLang="zh-CN" dirty="0">
                <a:latin typeface="Arial" pitchFamily="34" charset="0"/>
              </a:rPr>
              <a:t>)</a:t>
            </a:r>
            <a:r>
              <a:rPr lang="zh-CN" altLang="en-US" dirty="0">
                <a:latin typeface="Arial" pitchFamily="34" charset="0"/>
              </a:rPr>
              <a:t>和阿姆贾德</a:t>
            </a:r>
            <a:r>
              <a:rPr lang="en-US" altLang="zh-CN" dirty="0">
                <a:latin typeface="Arial" pitchFamily="34" charset="0"/>
              </a:rPr>
              <a:t>(Amjad)</a:t>
            </a:r>
            <a:r>
              <a:rPr lang="zh-CN" altLang="en-US" dirty="0">
                <a:latin typeface="Arial" pitchFamily="34" charset="0"/>
              </a:rPr>
              <a:t>出于防止盗版的目的所写的</a:t>
            </a:r>
            <a:r>
              <a:rPr lang="en-US" altLang="zh-CN" dirty="0">
                <a:latin typeface="Arial" pitchFamily="34" charset="0"/>
              </a:rPr>
              <a:t>C-BRAIN</a:t>
            </a:r>
            <a:r>
              <a:rPr lang="zh-CN" altLang="en-US" dirty="0">
                <a:latin typeface="Arial" pitchFamily="34" charset="0"/>
              </a:rPr>
              <a:t>病毒。</a:t>
            </a:r>
            <a:br>
              <a:rPr lang="zh-CN" altLang="en-US" dirty="0">
                <a:latin typeface="Arial" pitchFamily="34" charset="0"/>
              </a:rPr>
            </a:br>
            <a:r>
              <a:rPr lang="en-US" altLang="zh-CN" dirty="0">
                <a:latin typeface="Arial" pitchFamily="34" charset="0"/>
              </a:rPr>
              <a:t>1988</a:t>
            </a:r>
            <a:r>
              <a:rPr lang="zh-CN" altLang="en-US" dirty="0">
                <a:latin typeface="Arial" pitchFamily="34" charset="0"/>
              </a:rPr>
              <a:t>年，让人们至今记忆犹新的“黑色星期五”病毒</a:t>
            </a:r>
            <a:r>
              <a:rPr lang="en-US" altLang="zh-CN" dirty="0">
                <a:latin typeface="Arial" pitchFamily="34" charset="0"/>
              </a:rPr>
              <a:t>(</a:t>
            </a:r>
            <a:r>
              <a:rPr lang="zh-CN" altLang="en-US" dirty="0">
                <a:latin typeface="Arial" pitchFamily="34" charset="0"/>
              </a:rPr>
              <a:t>实际上叫耶路撒冷病毒</a:t>
            </a:r>
            <a:r>
              <a:rPr lang="en-US" altLang="zh-CN" dirty="0">
                <a:latin typeface="Arial" pitchFamily="34" charset="0"/>
              </a:rPr>
              <a:t>)</a:t>
            </a:r>
            <a:r>
              <a:rPr lang="zh-CN" altLang="en-US" dirty="0">
                <a:latin typeface="Arial" pitchFamily="34" charset="0"/>
              </a:rPr>
              <a:t>爆发。它可以感染所有后缀为</a:t>
            </a:r>
            <a:r>
              <a:rPr lang="en-US" altLang="zh-CN" dirty="0">
                <a:latin typeface="Arial" pitchFamily="34" charset="0"/>
              </a:rPr>
              <a:t>.exe</a:t>
            </a:r>
            <a:r>
              <a:rPr lang="zh-CN" altLang="en-US" dirty="0">
                <a:latin typeface="Arial" pitchFamily="34" charset="0"/>
              </a:rPr>
              <a:t>、</a:t>
            </a:r>
            <a:r>
              <a:rPr lang="en-US" altLang="zh-CN" dirty="0">
                <a:latin typeface="Arial" pitchFamily="34" charset="0"/>
              </a:rPr>
              <a:t>.com</a:t>
            </a:r>
            <a:r>
              <a:rPr lang="zh-CN" altLang="en-US" dirty="0">
                <a:latin typeface="Arial" pitchFamily="34" charset="0"/>
              </a:rPr>
              <a:t>的可执行文件，并在每个是星期五的</a:t>
            </a:r>
            <a:r>
              <a:rPr lang="en-US" altLang="zh-CN" dirty="0">
                <a:latin typeface="Arial" pitchFamily="34" charset="0"/>
              </a:rPr>
              <a:t>13</a:t>
            </a:r>
            <a:r>
              <a:rPr lang="zh-CN" altLang="en-US" dirty="0">
                <a:latin typeface="Arial" pitchFamily="34" charset="0"/>
              </a:rPr>
              <a:t>号删除所有运行中的程序。</a:t>
            </a:r>
            <a:br>
              <a:rPr lang="zh-CN" altLang="en-US" dirty="0">
                <a:latin typeface="Arial" pitchFamily="34" charset="0"/>
              </a:rPr>
            </a:br>
            <a:r>
              <a:rPr lang="zh-CN" altLang="en-US" dirty="0">
                <a:latin typeface="Arial" pitchFamily="34" charset="0"/>
              </a:rPr>
              <a:t>专业信息安全机构的专家在接受记者采访时表示，电脑病毒具有如此巨大的潜在破坏性，其实并不奇怪。由于个人电脑操作系统本身存在的漏洞，加之用户缺乏对系统文件有效的控制，病毒可以改写系统文件甚至操作系统本身。即便是安全系数较高的</a:t>
            </a:r>
            <a:r>
              <a:rPr lang="en-US" altLang="zh-CN" dirty="0">
                <a:latin typeface="Arial" pitchFamily="34" charset="0"/>
              </a:rPr>
              <a:t>UNIX</a:t>
            </a:r>
            <a:r>
              <a:rPr lang="zh-CN" altLang="en-US" dirty="0">
                <a:latin typeface="Arial" pitchFamily="34" charset="0"/>
              </a:rPr>
              <a:t>系统，在他看来，一个软件高手八个小时内就可以编制一个可以攻破它的病毒。</a:t>
            </a:r>
            <a:br>
              <a:rPr lang="zh-CN" altLang="en-US" dirty="0">
                <a:latin typeface="Arial" pitchFamily="34" charset="0"/>
              </a:rPr>
            </a:br>
            <a:r>
              <a:rPr lang="zh-CN" altLang="en-US" dirty="0">
                <a:latin typeface="Arial" pitchFamily="34" charset="0"/>
              </a:rPr>
              <a:t>在上世纪</a:t>
            </a:r>
            <a:r>
              <a:rPr lang="en-US" altLang="zh-CN" dirty="0">
                <a:latin typeface="Arial" pitchFamily="34" charset="0"/>
              </a:rPr>
              <a:t>80</a:t>
            </a:r>
            <a:r>
              <a:rPr lang="zh-CN" altLang="en-US" dirty="0">
                <a:latin typeface="Arial" pitchFamily="34" charset="0"/>
              </a:rPr>
              <a:t>年代，电脑主要为</a:t>
            </a:r>
            <a:r>
              <a:rPr lang="en-US" altLang="zh-CN" dirty="0">
                <a:latin typeface="Arial" pitchFamily="34" charset="0"/>
              </a:rPr>
              <a:t>DOS</a:t>
            </a:r>
            <a:r>
              <a:rPr lang="zh-CN" altLang="en-US" dirty="0">
                <a:latin typeface="Arial" pitchFamily="34" charset="0"/>
              </a:rPr>
              <a:t>操作系统时期，病毒主要依存于</a:t>
            </a:r>
            <a:r>
              <a:rPr lang="en-US" altLang="zh-CN" dirty="0">
                <a:latin typeface="Arial" pitchFamily="34" charset="0"/>
              </a:rPr>
              <a:t>.EXE</a:t>
            </a:r>
            <a:r>
              <a:rPr lang="zh-CN" altLang="en-US" dirty="0">
                <a:latin typeface="Arial" pitchFamily="34" charset="0"/>
              </a:rPr>
              <a:t>、</a:t>
            </a:r>
            <a:r>
              <a:rPr lang="en-US" altLang="zh-CN" dirty="0">
                <a:latin typeface="Arial" pitchFamily="34" charset="0"/>
              </a:rPr>
              <a:t>.COM</a:t>
            </a:r>
            <a:r>
              <a:rPr lang="zh-CN" altLang="en-US" dirty="0">
                <a:latin typeface="Arial" pitchFamily="34" charset="0"/>
              </a:rPr>
              <a:t>等可执行文件。进入</a:t>
            </a:r>
            <a:r>
              <a:rPr lang="en-US" altLang="zh-CN" dirty="0">
                <a:latin typeface="Arial" pitchFamily="34" charset="0"/>
              </a:rPr>
              <a:t>90</a:t>
            </a:r>
            <a:r>
              <a:rPr lang="zh-CN" altLang="en-US" dirty="0">
                <a:latin typeface="Arial" pitchFamily="34" charset="0"/>
              </a:rPr>
              <a:t>年代，微软公司的视窗</a:t>
            </a:r>
            <a:r>
              <a:rPr lang="en-US" altLang="zh-CN" dirty="0">
                <a:latin typeface="Arial" pitchFamily="34" charset="0"/>
              </a:rPr>
              <a:t>(WINDOWS)</a:t>
            </a:r>
            <a:r>
              <a:rPr lang="zh-CN" altLang="en-US" dirty="0">
                <a:latin typeface="Arial" pitchFamily="34" charset="0"/>
              </a:rPr>
              <a:t>逐渐成为个人电脑的标准操作系统之后，通过文档文件传播的宏病毒和专门针对</a:t>
            </a:r>
            <a:r>
              <a:rPr lang="en-US" altLang="zh-CN" dirty="0">
                <a:latin typeface="Arial" pitchFamily="34" charset="0"/>
              </a:rPr>
              <a:t>32</a:t>
            </a:r>
            <a:r>
              <a:rPr lang="zh-CN" altLang="en-US" dirty="0">
                <a:latin typeface="Arial" pitchFamily="34" charset="0"/>
              </a:rPr>
              <a:t>位文件的</a:t>
            </a:r>
            <a:r>
              <a:rPr lang="en-US" altLang="zh-CN" dirty="0">
                <a:latin typeface="Arial" pitchFamily="34" charset="0"/>
              </a:rPr>
              <a:t>32</a:t>
            </a:r>
            <a:r>
              <a:rPr lang="zh-CN" altLang="en-US" dirty="0">
                <a:latin typeface="Arial" pitchFamily="34" charset="0"/>
              </a:rPr>
              <a:t>位病毒也随之出现。</a:t>
            </a:r>
          </a:p>
          <a:p>
            <a:pPr eaLnBrk="1" hangingPunct="1"/>
            <a:r>
              <a:rPr lang="zh-CN" altLang="en-US" dirty="0">
                <a:latin typeface="Arial" pitchFamily="34" charset="0"/>
              </a:rPr>
              <a:t>其中，最著名的</a:t>
            </a:r>
            <a:r>
              <a:rPr lang="en-US" altLang="zh-CN" dirty="0">
                <a:latin typeface="Arial" pitchFamily="34" charset="0"/>
              </a:rPr>
              <a:t>32</a:t>
            </a:r>
            <a:r>
              <a:rPr lang="zh-CN" altLang="en-US" dirty="0">
                <a:latin typeface="Arial" pitchFamily="34" charset="0"/>
              </a:rPr>
              <a:t>位病毒是台湾青年陈盈豪于</a:t>
            </a:r>
            <a:r>
              <a:rPr lang="en-US" altLang="zh-CN" dirty="0">
                <a:latin typeface="Arial" pitchFamily="34" charset="0"/>
              </a:rPr>
              <a:t>1998</a:t>
            </a:r>
            <a:r>
              <a:rPr lang="zh-CN" altLang="en-US" dirty="0">
                <a:latin typeface="Arial" pitchFamily="34" charset="0"/>
              </a:rPr>
              <a:t>年编写的</a:t>
            </a:r>
            <a:r>
              <a:rPr lang="en-US" altLang="zh-CN" dirty="0">
                <a:latin typeface="Arial" pitchFamily="34" charset="0"/>
              </a:rPr>
              <a:t>CIH</a:t>
            </a:r>
            <a:r>
              <a:rPr lang="zh-CN" altLang="en-US" dirty="0">
                <a:latin typeface="Arial" pitchFamily="34" charset="0"/>
              </a:rPr>
              <a:t>病毒。 </a:t>
            </a:r>
          </a:p>
        </p:txBody>
      </p:sp>
    </p:spTree>
    <p:extLst>
      <p:ext uri="{BB962C8B-B14F-4D97-AF65-F5344CB8AC3E}">
        <p14:creationId xmlns:p14="http://schemas.microsoft.com/office/powerpoint/2010/main" val="6786921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34505947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914570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51</a:t>
            </a:fld>
            <a:endParaRPr lang="en-US">
              <a:solidFill>
                <a:prstClr val="black"/>
              </a:solidFill>
            </a:endParaRPr>
          </a:p>
        </p:txBody>
      </p:sp>
    </p:spTree>
    <p:extLst>
      <p:ext uri="{BB962C8B-B14F-4D97-AF65-F5344CB8AC3E}">
        <p14:creationId xmlns:p14="http://schemas.microsoft.com/office/powerpoint/2010/main" val="68640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52</a:t>
            </a:fld>
            <a:endParaRPr lang="en-US">
              <a:solidFill>
                <a:prstClr val="black"/>
              </a:solidFill>
            </a:endParaRPr>
          </a:p>
        </p:txBody>
      </p:sp>
    </p:spTree>
    <p:extLst>
      <p:ext uri="{BB962C8B-B14F-4D97-AF65-F5344CB8AC3E}">
        <p14:creationId xmlns:p14="http://schemas.microsoft.com/office/powerpoint/2010/main" val="1524331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53</a:t>
            </a:fld>
            <a:endParaRPr lang="en-US">
              <a:solidFill>
                <a:prstClr val="black"/>
              </a:solidFill>
            </a:endParaRPr>
          </a:p>
        </p:txBody>
      </p:sp>
    </p:spTree>
    <p:extLst>
      <p:ext uri="{BB962C8B-B14F-4D97-AF65-F5344CB8AC3E}">
        <p14:creationId xmlns:p14="http://schemas.microsoft.com/office/powerpoint/2010/main" val="21406190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54</a:t>
            </a:fld>
            <a:endParaRPr lang="en-US">
              <a:solidFill>
                <a:prstClr val="black"/>
              </a:solidFill>
            </a:endParaRPr>
          </a:p>
        </p:txBody>
      </p:sp>
    </p:spTree>
    <p:extLst>
      <p:ext uri="{BB962C8B-B14F-4D97-AF65-F5344CB8AC3E}">
        <p14:creationId xmlns:p14="http://schemas.microsoft.com/office/powerpoint/2010/main" val="4249432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D460AB80-0C29-413D-81A2-64FA258846A0}" type="slidenum">
              <a:rPr lang="en-US" altLang="zh-CN">
                <a:latin typeface="Arial" pitchFamily="34" charset="0"/>
              </a:rPr>
              <a:pPr/>
              <a:t>23</a:t>
            </a:fld>
            <a:endParaRPr lang="en-US" altLang="zh-CN">
              <a:latin typeface="Arial" pitchFamily="34" charset="0"/>
            </a:endParaRPr>
          </a:p>
        </p:txBody>
      </p:sp>
      <p:sp>
        <p:nvSpPr>
          <p:cNvPr id="57347" name="Rectangle 2"/>
          <p:cNvSpPr>
            <a:spLocks noGrp="1" noRot="1" noChangeAspect="1" noChangeArrowheads="1" noTextEdit="1"/>
          </p:cNvSpPr>
          <p:nvPr>
            <p:ph type="sldImg"/>
          </p:nvPr>
        </p:nvSpPr>
        <p:spPr>
          <a:xfrm>
            <a:off x="1143000" y="685800"/>
            <a:ext cx="4572000" cy="3429000"/>
          </a:xfrm>
          <a:ln/>
        </p:spPr>
      </p:sp>
      <p:sp>
        <p:nvSpPr>
          <p:cNvPr id="57348" name="Rectangle 3"/>
          <p:cNvSpPr>
            <a:spLocks noGrp="1" noChangeArrowheads="1"/>
          </p:cNvSpPr>
          <p:nvPr>
            <p:ph type="body" idx="1"/>
          </p:nvPr>
        </p:nvSpPr>
        <p:spPr>
          <a:noFill/>
          <a:ln/>
        </p:spPr>
        <p:txBody>
          <a:bodyPr/>
          <a:lstStyle/>
          <a:p>
            <a:pPr eaLnBrk="1" hangingPunct="1"/>
            <a:r>
              <a:rPr lang="zh-CN" altLang="en-US" dirty="0">
                <a:latin typeface="Arial" pitchFamily="34" charset="0"/>
              </a:rPr>
              <a:t>从自我复制理论开始</a:t>
            </a:r>
          </a:p>
          <a:p>
            <a:pPr eaLnBrk="1" hangingPunct="1"/>
            <a:r>
              <a:rPr lang="zh-CN" altLang="en-US" dirty="0">
                <a:latin typeface="Arial" pitchFamily="34" charset="0"/>
              </a:rPr>
              <a:t>当年并没有多少人花时间去为这么个小东西而担忧，也没人可以预见到今天计算机病毒是如何巨大的影响了人们的生活，更不会提及数十亿美元的反病毒软件市场。说起病毒的起源，其实远远比人们想象的要早，病毒的雏形几乎在计算机诞生的那天就已存在。早在</a:t>
            </a:r>
            <a:r>
              <a:rPr lang="en-US" altLang="zh-CN" dirty="0">
                <a:latin typeface="Arial" pitchFamily="34" charset="0"/>
              </a:rPr>
              <a:t>1949</a:t>
            </a:r>
            <a:r>
              <a:rPr lang="zh-CN" altLang="en-US" dirty="0">
                <a:latin typeface="Arial" pitchFamily="34" charset="0"/>
              </a:rPr>
              <a:t>年，电子计算机之父、匈牙利数学家约翰</a:t>
            </a:r>
            <a:r>
              <a:rPr lang="en-US" altLang="zh-CN" dirty="0">
                <a:latin typeface="Arial" pitchFamily="34" charset="0"/>
              </a:rPr>
              <a:t>·</a:t>
            </a:r>
            <a:r>
              <a:rPr lang="zh-CN" altLang="en-US" dirty="0">
                <a:latin typeface="Arial" pitchFamily="34" charset="0"/>
              </a:rPr>
              <a:t>冯</a:t>
            </a:r>
            <a:r>
              <a:rPr lang="en-US" altLang="zh-CN" dirty="0">
                <a:latin typeface="Arial" pitchFamily="34" charset="0"/>
              </a:rPr>
              <a:t>·</a:t>
            </a:r>
            <a:r>
              <a:rPr lang="zh-CN" altLang="en-US" dirty="0">
                <a:latin typeface="Arial" pitchFamily="34" charset="0"/>
              </a:rPr>
              <a:t>诺伊曼就为计算机埋下了病毒的种子。他在论文</a:t>
            </a:r>
            <a:r>
              <a:rPr lang="en-US" altLang="zh-CN" dirty="0">
                <a:latin typeface="Arial" pitchFamily="34" charset="0"/>
              </a:rPr>
              <a:t>《</a:t>
            </a:r>
            <a:r>
              <a:rPr lang="zh-CN" altLang="en-US" dirty="0">
                <a:latin typeface="Arial" pitchFamily="34" charset="0"/>
              </a:rPr>
              <a:t>复杂自动装置的理论及组织的进行</a:t>
            </a:r>
            <a:r>
              <a:rPr lang="en-US" altLang="zh-CN" dirty="0">
                <a:latin typeface="Arial" pitchFamily="34" charset="0"/>
              </a:rPr>
              <a:t>》</a:t>
            </a:r>
            <a:r>
              <a:rPr lang="zh-CN" altLang="en-US" dirty="0">
                <a:latin typeface="Arial" pitchFamily="34" charset="0"/>
              </a:rPr>
              <a:t>中提出了计算机程序自我复制理论：“一部事实上足够复杂的机器能够复制自身。”当时大多数计算机专家都不相信这套说法，他们无法理解。只有个别人敏锐地接受了这一新兴概念，开始默默地进行程序自我复制的研究。</a:t>
            </a:r>
          </a:p>
          <a:p>
            <a:pPr eaLnBrk="1" hangingPunct="1"/>
            <a:endParaRPr lang="en-US" altLang="zh-CN" dirty="0">
              <a:latin typeface="Arial" pitchFamily="34" charset="0"/>
            </a:endParaRPr>
          </a:p>
        </p:txBody>
      </p:sp>
    </p:spTree>
    <p:extLst>
      <p:ext uri="{BB962C8B-B14F-4D97-AF65-F5344CB8AC3E}">
        <p14:creationId xmlns:p14="http://schemas.microsoft.com/office/powerpoint/2010/main" val="253491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F8507D3F-42E9-400E-9732-8BB9B6E61E4F}" type="slidenum">
              <a:rPr lang="en-US" altLang="zh-CN">
                <a:latin typeface="Arial" pitchFamily="34" charset="0"/>
              </a:rPr>
              <a:pPr/>
              <a:t>34</a:t>
            </a:fld>
            <a:endParaRPr lang="en-US" altLang="zh-CN">
              <a:latin typeface="Arial" pitchFamily="34" charset="0"/>
            </a:endParaRPr>
          </a:p>
        </p:txBody>
      </p:sp>
      <p:sp>
        <p:nvSpPr>
          <p:cNvPr id="58371" name="Rectangle 2"/>
          <p:cNvSpPr>
            <a:spLocks noGrp="1" noRot="1" noChangeAspect="1" noChangeArrowheads="1" noTextEdit="1"/>
          </p:cNvSpPr>
          <p:nvPr>
            <p:ph type="sldImg"/>
          </p:nvPr>
        </p:nvSpPr>
        <p:spPr>
          <a:xfrm>
            <a:off x="1143000" y="685800"/>
            <a:ext cx="4572000" cy="3429000"/>
          </a:xfrm>
          <a:ln/>
        </p:spPr>
      </p:sp>
      <p:sp>
        <p:nvSpPr>
          <p:cNvPr id="58372" name="Rectangle 3"/>
          <p:cNvSpPr>
            <a:spLocks noGrp="1" noChangeArrowheads="1"/>
          </p:cNvSpPr>
          <p:nvPr>
            <p:ph type="body" idx="1"/>
          </p:nvPr>
        </p:nvSpPr>
        <p:spPr>
          <a:noFill/>
          <a:ln/>
        </p:spPr>
        <p:txBody>
          <a:bodyPr/>
          <a:lstStyle/>
          <a:p>
            <a:pPr eaLnBrk="1" hangingPunct="1"/>
            <a:r>
              <a:rPr lang="zh-CN" altLang="en-US" dirty="0"/>
              <a:t>特洛伊木马是木马屠城记里记载着的那只希腊军队用来攻破特洛伊城的大木马。而木马屠城记则是古希腊诗人 </a:t>
            </a:r>
            <a:r>
              <a:rPr lang="en-US" altLang="zh-CN" dirty="0"/>
              <a:t>- </a:t>
            </a:r>
            <a:r>
              <a:rPr lang="zh-CN" altLang="en-US" dirty="0"/>
              <a:t>荷马，在其两部著作伊利亚特与奥德赛里所记载的特洛伊战争的一部份。木马屠城记一直被后人视为神话故事，直至十九世纪时，业余考古学者苏利曼才证实木马屠城记真有此事。后来，人们在写文章时</a:t>
            </a:r>
            <a:r>
              <a:rPr lang="en-US" altLang="zh-CN" dirty="0"/>
              <a:t>,</a:t>
            </a:r>
            <a:r>
              <a:rPr lang="zh-CN" altLang="en-US" dirty="0"/>
              <a:t>就常用“特洛伊木马”这一典故，用来比喻在敌方营垒里埋下伏兵里应外合的活动。</a:t>
            </a:r>
          </a:p>
          <a:p>
            <a:pPr eaLnBrk="1" hangingPunct="1"/>
            <a:endParaRPr lang="zh-CN" altLang="en-US" dirty="0"/>
          </a:p>
          <a:p>
            <a:pPr eaLnBrk="1" hangingPunct="1"/>
            <a:r>
              <a:rPr lang="zh-CN" altLang="en-US" dirty="0"/>
              <a:t>据荷马与希腊神话所载，这个故事的起因是源自一个金苹果。</a:t>
            </a:r>
          </a:p>
          <a:p>
            <a:pPr eaLnBrk="1" hangingPunct="1"/>
            <a:r>
              <a:rPr lang="zh-CN" altLang="en-US" dirty="0"/>
              <a:t>这个故事的开端，就是忒提斯（</a:t>
            </a:r>
            <a:r>
              <a:rPr lang="en-US" altLang="zh-CN" dirty="0"/>
              <a:t>Thetis</a:t>
            </a:r>
            <a:r>
              <a:rPr lang="zh-CN" altLang="en-US" dirty="0"/>
              <a:t>）与佩琉斯（</a:t>
            </a:r>
            <a:r>
              <a:rPr lang="en-US" altLang="zh-CN" dirty="0"/>
              <a:t>Peleus</a:t>
            </a:r>
            <a:r>
              <a:rPr lang="zh-CN" altLang="en-US" dirty="0"/>
              <a:t>）的婚礼，原本宙斯与忒提斯相恋，但那时传说忒提斯的儿子（也就是未来的阿基里斯</a:t>
            </a:r>
            <a:r>
              <a:rPr lang="en-US" altLang="zh-CN" dirty="0"/>
              <a:t>(Achilles)</a:t>
            </a:r>
            <a:r>
              <a:rPr lang="zh-CN" altLang="en-US" dirty="0"/>
              <a:t>）会比他的父亲还强大，宙斯害怕当年推翻他父亲的事重演，于是将她嫁给了著名英雄珀琉斯，避免影响他的政权。婚礼上邀请了很多神，唯独争吵女神没有被邀请。她很生气，便抛出一个金苹果，上面写“给最美丽者”。雅典娜，阿佛洛狄德（阿佛罗底德（又译：亚普洛迪）是希腊神话中的爱与美之神，拉丁语的金星和“星期五”都来源于她的罗马名字。在罗马神话中与阿佛罗底德相对应是维纳斯（</a:t>
            </a:r>
            <a:r>
              <a:rPr lang="en-US" altLang="zh-CN" dirty="0"/>
              <a:t>Venus</a:t>
            </a:r>
            <a:r>
              <a:rPr lang="zh-CN" altLang="en-US" dirty="0"/>
              <a:t>）。）和希拉都宣称自己应该获得这个苹果。最后她们请求特洛伊王子帕里斯裁决。三个女神都贿赂帕里斯：雅典娜以天下第一聪明人作贿赂；希拉以王位作贿赂；阿佛洛狄德以天下第一的美人作贿赂。最后帕里斯选择了阿佛洛狄德。作为回报，斯巴达王后，世界上最漂亮的女人海伦和他堕入爱河。在一次访问斯巴达的过程中，帕里斯绑架了海伦，把她带到特洛伊。帕里斯的行动惹怒了斯巴达国王，使其联合希腊各城邦向特洛伊宣战。</a:t>
            </a:r>
          </a:p>
        </p:txBody>
      </p:sp>
    </p:spTree>
    <p:extLst>
      <p:ext uri="{BB962C8B-B14F-4D97-AF65-F5344CB8AC3E}">
        <p14:creationId xmlns:p14="http://schemas.microsoft.com/office/powerpoint/2010/main" val="1326396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2C042D17-E834-4A8E-A42D-78E1F15E1048}" type="slidenum">
              <a:rPr lang="en-US" altLang="zh-CN">
                <a:latin typeface="Arial" pitchFamily="34" charset="0"/>
              </a:rPr>
              <a:pPr/>
              <a:t>41</a:t>
            </a:fld>
            <a:endParaRPr lang="en-US" altLang="zh-CN">
              <a:latin typeface="Arial" pitchFamily="34" charset="0"/>
            </a:endParaRPr>
          </a:p>
        </p:txBody>
      </p:sp>
      <p:sp>
        <p:nvSpPr>
          <p:cNvPr id="59395" name="Rectangle 2"/>
          <p:cNvSpPr>
            <a:spLocks noGrp="1" noRot="1" noChangeAspect="1" noChangeArrowheads="1" noTextEdit="1"/>
          </p:cNvSpPr>
          <p:nvPr>
            <p:ph type="sldImg"/>
          </p:nvPr>
        </p:nvSpPr>
        <p:spPr>
          <a:xfrm>
            <a:off x="1143000" y="685800"/>
            <a:ext cx="4572000" cy="3429000"/>
          </a:xfrm>
          <a:ln/>
        </p:spPr>
      </p:sp>
      <p:sp>
        <p:nvSpPr>
          <p:cNvPr id="59396" name="Rectangle 3"/>
          <p:cNvSpPr>
            <a:spLocks noGrp="1" noChangeArrowheads="1"/>
          </p:cNvSpPr>
          <p:nvPr>
            <p:ph type="body" idx="1"/>
          </p:nvPr>
        </p:nvSpPr>
        <p:spPr>
          <a:noFill/>
          <a:ln/>
        </p:spPr>
        <p:txBody>
          <a:bodyPr/>
          <a:lstStyle/>
          <a:p>
            <a:pPr eaLnBrk="1" hangingPunct="1"/>
            <a:r>
              <a:rPr lang="zh-CN" altLang="en-US">
                <a:latin typeface="Arial" pitchFamily="34" charset="0"/>
              </a:rPr>
              <a:t>由于木马所从事的是 </a:t>
            </a:r>
            <a:r>
              <a:rPr lang="en-US" altLang="zh-CN">
                <a:latin typeface="Arial" pitchFamily="34" charset="0"/>
              </a:rPr>
              <a:t>"</a:t>
            </a:r>
            <a:r>
              <a:rPr lang="zh-CN" altLang="en-US">
                <a:latin typeface="Arial" pitchFamily="34" charset="0"/>
              </a:rPr>
              <a:t>地下工作</a:t>
            </a:r>
            <a:r>
              <a:rPr lang="en-US" altLang="zh-CN">
                <a:latin typeface="Arial" pitchFamily="34" charset="0"/>
              </a:rPr>
              <a:t>"</a:t>
            </a:r>
            <a:r>
              <a:rPr lang="zh-CN" altLang="en-US">
                <a:latin typeface="Arial" pitchFamily="34" charset="0"/>
              </a:rPr>
              <a:t>，因此它必须隐藏起来，它会想尽一切办法不让你发现它。很多人对木马和远程控制软件有点分不清，还是让我们举个例子来说吧。我们进行局域网间通讯的常用软件</a:t>
            </a:r>
            <a:r>
              <a:rPr lang="en-US" altLang="zh-CN">
                <a:latin typeface="Arial" pitchFamily="34" charset="0"/>
              </a:rPr>
              <a:t>PCanywhere</a:t>
            </a:r>
            <a:r>
              <a:rPr lang="zh-CN" altLang="en-US">
                <a:latin typeface="Arial" pitchFamily="34" charset="0"/>
              </a:rPr>
              <a:t>大家一定不陌生吧</a:t>
            </a:r>
            <a:r>
              <a:rPr lang="en-US" altLang="zh-CN">
                <a:latin typeface="Arial" pitchFamily="34" charset="0"/>
              </a:rPr>
              <a:t>?</a:t>
            </a:r>
            <a:r>
              <a:rPr lang="zh-CN" altLang="en-US">
                <a:latin typeface="Arial" pitchFamily="34" charset="0"/>
              </a:rPr>
              <a:t>我们都知道它是一款远程控制软件。</a:t>
            </a:r>
            <a:r>
              <a:rPr lang="en-US" altLang="zh-CN">
                <a:latin typeface="Arial" pitchFamily="34" charset="0"/>
              </a:rPr>
              <a:t>PCanywhere</a:t>
            </a:r>
            <a:r>
              <a:rPr lang="zh-CN" altLang="en-US">
                <a:latin typeface="Arial" pitchFamily="34" charset="0"/>
              </a:rPr>
              <a:t>比在服务器端运行时，客户端与服务器端连接成功后，客户端机上会出现很醒目的提示标志</a:t>
            </a:r>
            <a:r>
              <a:rPr lang="en-US" altLang="zh-CN">
                <a:latin typeface="Arial" pitchFamily="34" charset="0"/>
              </a:rPr>
              <a:t>;</a:t>
            </a:r>
            <a:r>
              <a:rPr lang="zh-CN" altLang="en-US">
                <a:latin typeface="Arial" pitchFamily="34" charset="0"/>
              </a:rPr>
              <a:t>而木马类的软件的服务器端在运行的时候应用各种手段隐藏自己，不可能出现任何明显的标志。木马开发者早就想到了可能暴露木马踪迹的问题，把它们隐藏起来了。</a:t>
            </a:r>
          </a:p>
        </p:txBody>
      </p:sp>
    </p:spTree>
    <p:extLst>
      <p:ext uri="{BB962C8B-B14F-4D97-AF65-F5344CB8AC3E}">
        <p14:creationId xmlns:p14="http://schemas.microsoft.com/office/powerpoint/2010/main" val="139018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F4DE850A-CCD0-4F34-8DC4-F7C72187B47B}" type="slidenum">
              <a:rPr lang="en-US" altLang="zh-CN">
                <a:latin typeface="Arial" pitchFamily="34" charset="0"/>
              </a:rPr>
              <a:pPr/>
              <a:t>42</a:t>
            </a:fld>
            <a:endParaRPr lang="en-US" altLang="zh-CN">
              <a:latin typeface="Arial" pitchFamily="34" charset="0"/>
            </a:endParaRPr>
          </a:p>
        </p:txBody>
      </p:sp>
      <p:sp>
        <p:nvSpPr>
          <p:cNvPr id="60419" name="Rectangle 2"/>
          <p:cNvSpPr>
            <a:spLocks noGrp="1" noRot="1" noChangeAspect="1" noChangeArrowheads="1" noTextEdit="1"/>
          </p:cNvSpPr>
          <p:nvPr>
            <p:ph type="sldImg"/>
          </p:nvPr>
        </p:nvSpPr>
        <p:spPr>
          <a:xfrm>
            <a:off x="1143000" y="685800"/>
            <a:ext cx="4572000" cy="3429000"/>
          </a:xfrm>
          <a:ln/>
        </p:spPr>
      </p:sp>
      <p:sp>
        <p:nvSpPr>
          <p:cNvPr id="60420" name="Rectangle 3"/>
          <p:cNvSpPr>
            <a:spLocks noGrp="1" noChangeArrowheads="1"/>
          </p:cNvSpPr>
          <p:nvPr>
            <p:ph type="body" idx="1"/>
          </p:nvPr>
        </p:nvSpPr>
        <p:spPr>
          <a:noFill/>
          <a:ln/>
        </p:spPr>
        <p:txBody>
          <a:bodyPr/>
          <a:lstStyle/>
          <a:p>
            <a:pPr eaLnBrk="1" hangingPunct="1"/>
            <a:r>
              <a:rPr lang="zh-CN" altLang="en-US">
                <a:latin typeface="Arial" pitchFamily="34" charset="0"/>
              </a:rPr>
              <a:t>如果打开一个文件，没有任何反应，这很可能就是个木马程序。木马的设计者也意识到了这个缺陷，所以已经有木马提供了一个叫做出错显示的功能。</a:t>
            </a:r>
          </a:p>
        </p:txBody>
      </p:sp>
    </p:spTree>
    <p:extLst>
      <p:ext uri="{BB962C8B-B14F-4D97-AF65-F5344CB8AC3E}">
        <p14:creationId xmlns:p14="http://schemas.microsoft.com/office/powerpoint/2010/main" val="510420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DDA79E2A-C855-4658-92CA-6923F850735E}" type="slidenum">
              <a:rPr lang="en-US" altLang="zh-CN">
                <a:latin typeface="Arial" pitchFamily="34" charset="0"/>
              </a:rPr>
              <a:pPr/>
              <a:t>44</a:t>
            </a:fld>
            <a:endParaRPr lang="en-US" altLang="zh-CN">
              <a:latin typeface="Arial" pitchFamily="34" charset="0"/>
            </a:endParaRPr>
          </a:p>
        </p:txBody>
      </p:sp>
      <p:sp>
        <p:nvSpPr>
          <p:cNvPr id="61443" name="Rectangle 2"/>
          <p:cNvSpPr>
            <a:spLocks noGrp="1" noRot="1" noChangeAspect="1" noChangeArrowheads="1" noTextEdit="1"/>
          </p:cNvSpPr>
          <p:nvPr>
            <p:ph type="sldImg"/>
          </p:nvPr>
        </p:nvSpPr>
        <p:spPr>
          <a:xfrm>
            <a:off x="1143000" y="685800"/>
            <a:ext cx="4572000" cy="3429000"/>
          </a:xfrm>
          <a:ln/>
        </p:spPr>
      </p:sp>
      <p:sp>
        <p:nvSpPr>
          <p:cNvPr id="61444" name="Rectangle 3"/>
          <p:cNvSpPr>
            <a:spLocks noGrp="1" noChangeArrowheads="1"/>
          </p:cNvSpPr>
          <p:nvPr>
            <p:ph type="body" idx="1"/>
          </p:nvPr>
        </p:nvSpPr>
        <p:spPr>
          <a:noFill/>
          <a:ln/>
        </p:spPr>
        <p:txBody>
          <a:bodyPr/>
          <a:lstStyle/>
          <a:p>
            <a:pPr lvl="4" eaLnBrk="1" hangingPunct="1"/>
            <a:r>
              <a:rPr lang="zh-CN" altLang="en-US">
                <a:latin typeface="Arial" pitchFamily="34" charset="0"/>
              </a:rPr>
              <a:t>上面所讲的远程控制软件当然不会有这些功能，毕竟远程控制软件是用来控制远程机器，方便自己操作而已，而不是用来黑对方的机器的。</a:t>
            </a:r>
          </a:p>
          <a:p>
            <a:pPr eaLnBrk="1" hangingPunct="1"/>
            <a:endParaRPr lang="en-US" altLang="zh-CN">
              <a:latin typeface="Arial" pitchFamily="34" charset="0"/>
            </a:endParaRPr>
          </a:p>
        </p:txBody>
      </p:sp>
    </p:spTree>
    <p:extLst>
      <p:ext uri="{BB962C8B-B14F-4D97-AF65-F5344CB8AC3E}">
        <p14:creationId xmlns:p14="http://schemas.microsoft.com/office/powerpoint/2010/main" val="2951060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2560631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4154201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48</a:t>
            </a:fld>
            <a:endParaRPr lang="en-US">
              <a:solidFill>
                <a:prstClr val="black"/>
              </a:solidFill>
            </a:endParaRPr>
          </a:p>
        </p:txBody>
      </p:sp>
    </p:spTree>
    <p:extLst>
      <p:ext uri="{BB962C8B-B14F-4D97-AF65-F5344CB8AC3E}">
        <p14:creationId xmlns:p14="http://schemas.microsoft.com/office/powerpoint/2010/main" val="3807828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C15FC7E5-BAFB-47F3-9F3B-58844CCCFC5F}" type="datetimeFigureOut">
              <a:rPr lang="zh-CN" altLang="en-US" smtClean="0"/>
              <a:t>2020/4/20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62B969D-E435-4E58-B24F-AE4C2F050079}" type="slidenum">
              <a:rPr lang="zh-CN" altLang="en-US" smtClean="0"/>
              <a:t>‹#›</a:t>
            </a:fld>
            <a:endParaRPr lang="zh-CN" altLang="en-US"/>
          </a:p>
        </p:txBody>
      </p:sp>
    </p:spTree>
    <p:extLst>
      <p:ext uri="{BB962C8B-B14F-4D97-AF65-F5344CB8AC3E}">
        <p14:creationId xmlns:p14="http://schemas.microsoft.com/office/powerpoint/2010/main" val="3305565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15FC7E5-BAFB-47F3-9F3B-58844CCCFC5F}" type="datetimeFigureOut">
              <a:rPr lang="zh-CN" altLang="en-US" smtClean="0"/>
              <a:t>2020/4/20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62B969D-E435-4E58-B24F-AE4C2F050079}" type="slidenum">
              <a:rPr lang="zh-CN" altLang="en-US" smtClean="0"/>
              <a:t>‹#›</a:t>
            </a:fld>
            <a:endParaRPr lang="zh-CN" altLang="en-US"/>
          </a:p>
        </p:txBody>
      </p:sp>
    </p:spTree>
    <p:extLst>
      <p:ext uri="{BB962C8B-B14F-4D97-AF65-F5344CB8AC3E}">
        <p14:creationId xmlns:p14="http://schemas.microsoft.com/office/powerpoint/2010/main" val="14934618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15FC7E5-BAFB-47F3-9F3B-58844CCCFC5F}" type="datetimeFigureOut">
              <a:rPr lang="zh-CN" altLang="en-US" smtClean="0"/>
              <a:t>2020/4/20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62B969D-E435-4E58-B24F-AE4C2F050079}" type="slidenum">
              <a:rPr lang="zh-CN" altLang="en-US" smtClean="0"/>
              <a:t>‹#›</a:t>
            </a:fld>
            <a:endParaRPr lang="zh-CN" altLang="en-US"/>
          </a:p>
        </p:txBody>
      </p:sp>
    </p:spTree>
    <p:extLst>
      <p:ext uri="{BB962C8B-B14F-4D97-AF65-F5344CB8AC3E}">
        <p14:creationId xmlns:p14="http://schemas.microsoft.com/office/powerpoint/2010/main" val="25583279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仅标题">
    <p:bg>
      <p:bgPr>
        <a:solidFill>
          <a:schemeClr val="tx1">
            <a:lumMod val="95000"/>
            <a:lumOff val="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18055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自定义版式">
    <p:bg>
      <p:bgPr>
        <a:solidFill>
          <a:schemeClr val="tx1"/>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A8531EEA-40FA-476D-8BE6-CE9DDF594B4F}" type="datetimeFigureOut">
              <a:rPr lang="zh-CN" altLang="en-US" smtClean="0"/>
              <a:t>2020/4/20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97D30CF-99EC-461F-89C3-35FFCE774807}" type="slidenum">
              <a:rPr lang="zh-CN" altLang="en-US" smtClean="0"/>
              <a:t>‹#›</a:t>
            </a:fld>
            <a:endParaRPr lang="zh-CN" altLang="en-US"/>
          </a:p>
        </p:txBody>
      </p:sp>
    </p:spTree>
    <p:extLst>
      <p:ext uri="{BB962C8B-B14F-4D97-AF65-F5344CB8AC3E}">
        <p14:creationId xmlns:p14="http://schemas.microsoft.com/office/powerpoint/2010/main" val="2179166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E68B7EE-188E-41F6-8C39-D9E04A9FD36A}"/>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xmlns="" id="{8D5D74E0-B53A-469D-AADE-C077982271E5}"/>
              </a:ext>
            </a:extLst>
          </p:cNvPr>
          <p:cNvSpPr>
            <a:spLocks noGrp="1"/>
          </p:cNvSpPr>
          <p:nvPr>
            <p:ph type="tbl" idx="1"/>
          </p:nvPr>
        </p:nvSpPr>
        <p:spPr>
          <a:xfrm>
            <a:off x="457200" y="1600202"/>
            <a:ext cx="8229600" cy="4525963"/>
          </a:xfrm>
        </p:spPr>
        <p:txBody>
          <a:bodyPr/>
          <a:lstStyle/>
          <a:p>
            <a:endParaRPr lang="zh-CN" altLang="en-US"/>
          </a:p>
        </p:txBody>
      </p:sp>
      <p:sp>
        <p:nvSpPr>
          <p:cNvPr id="4" name="日期占位符 3">
            <a:extLst>
              <a:ext uri="{FF2B5EF4-FFF2-40B4-BE49-F238E27FC236}">
                <a16:creationId xmlns:a16="http://schemas.microsoft.com/office/drawing/2014/main" xmlns="" id="{6C2B8130-A5ED-40D1-BC6F-62EABB60B867}"/>
              </a:ext>
            </a:extLst>
          </p:cNvPr>
          <p:cNvSpPr>
            <a:spLocks noGrp="1"/>
          </p:cNvSpPr>
          <p:nvPr>
            <p:ph type="dt" sz="half" idx="10"/>
          </p:nvPr>
        </p:nvSpPr>
        <p:spPr>
          <a:xfrm>
            <a:off x="457200" y="6245225"/>
            <a:ext cx="2133600" cy="476250"/>
          </a:xfrm>
        </p:spPr>
        <p:txBody>
          <a:bodyPr/>
          <a:lstStyle>
            <a:lvl1pPr>
              <a:defRPr/>
            </a:lvl1pPr>
          </a:lstStyle>
          <a:p>
            <a:fld id="{389700D9-6EC0-4900-A8AC-BC6018812B77}" type="datetime1">
              <a:rPr lang="zh-CN" altLang="en-US"/>
              <a:pPr/>
              <a:t>2020/4/20</a:t>
            </a:fld>
            <a:endParaRPr lang="en-AU" altLang="zh-CN"/>
          </a:p>
        </p:txBody>
      </p:sp>
      <p:sp>
        <p:nvSpPr>
          <p:cNvPr id="5" name="页脚占位符 4">
            <a:extLst>
              <a:ext uri="{FF2B5EF4-FFF2-40B4-BE49-F238E27FC236}">
                <a16:creationId xmlns:a16="http://schemas.microsoft.com/office/drawing/2014/main" xmlns="" id="{7CE382A8-935A-4A3F-9CA9-22AE1CF86E96}"/>
              </a:ext>
            </a:extLst>
          </p:cNvPr>
          <p:cNvSpPr>
            <a:spLocks noGrp="1"/>
          </p:cNvSpPr>
          <p:nvPr>
            <p:ph type="ftr" sz="quarter" idx="11"/>
          </p:nvPr>
        </p:nvSpPr>
        <p:spPr>
          <a:xfrm>
            <a:off x="2987675" y="6165850"/>
            <a:ext cx="2895600" cy="476250"/>
          </a:xfrm>
        </p:spPr>
        <p:txBody>
          <a:bodyPr/>
          <a:lstStyle>
            <a:lvl1pPr>
              <a:defRPr/>
            </a:lvl1pPr>
          </a:lstStyle>
          <a:p>
            <a:r>
              <a:rPr lang="en-AU" altLang="zh-CN"/>
              <a:t>Ch11 </a:t>
            </a:r>
            <a:r>
              <a:rPr lang="zh-CN" altLang="en-AU"/>
              <a:t>恶意代码</a:t>
            </a:r>
          </a:p>
        </p:txBody>
      </p:sp>
      <p:sp>
        <p:nvSpPr>
          <p:cNvPr id="6" name="灯片编号占位符 5">
            <a:extLst>
              <a:ext uri="{FF2B5EF4-FFF2-40B4-BE49-F238E27FC236}">
                <a16:creationId xmlns:a16="http://schemas.microsoft.com/office/drawing/2014/main" xmlns="" id="{A91E9701-09DD-4FAC-AAA0-E825FBA650F8}"/>
              </a:ext>
            </a:extLst>
          </p:cNvPr>
          <p:cNvSpPr>
            <a:spLocks noGrp="1"/>
          </p:cNvSpPr>
          <p:nvPr>
            <p:ph type="sldNum" sz="quarter" idx="12"/>
          </p:nvPr>
        </p:nvSpPr>
        <p:spPr>
          <a:xfrm>
            <a:off x="6553200" y="6245225"/>
            <a:ext cx="2133600" cy="476250"/>
          </a:xfrm>
        </p:spPr>
        <p:txBody>
          <a:bodyPr/>
          <a:lstStyle>
            <a:lvl1pPr>
              <a:defRPr/>
            </a:lvl1pPr>
          </a:lstStyle>
          <a:p>
            <a:fld id="{AC4C8D35-63CF-46E9-B2C8-9EAACDF397FD}" type="slidenum">
              <a:rPr lang="zh-CN" altLang="en-AU"/>
              <a:pPr/>
              <a:t>‹#›</a:t>
            </a:fld>
            <a:endParaRPr lang="en-AU" altLang="zh-CN"/>
          </a:p>
        </p:txBody>
      </p:sp>
    </p:spTree>
    <p:extLst>
      <p:ext uri="{BB962C8B-B14F-4D97-AF65-F5344CB8AC3E}">
        <p14:creationId xmlns:p14="http://schemas.microsoft.com/office/powerpoint/2010/main" val="329874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15FC7E5-BAFB-47F3-9F3B-58844CCCFC5F}" type="datetimeFigureOut">
              <a:rPr lang="zh-CN" altLang="en-US" smtClean="0"/>
              <a:t>2020/4/20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62B969D-E435-4E58-B24F-AE4C2F050079}" type="slidenum">
              <a:rPr lang="zh-CN" altLang="en-US" smtClean="0"/>
              <a:t>‹#›</a:t>
            </a:fld>
            <a:endParaRPr lang="zh-CN" altLang="en-US"/>
          </a:p>
        </p:txBody>
      </p:sp>
    </p:spTree>
    <p:extLst>
      <p:ext uri="{BB962C8B-B14F-4D97-AF65-F5344CB8AC3E}">
        <p14:creationId xmlns:p14="http://schemas.microsoft.com/office/powerpoint/2010/main" val="2594784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C15FC7E5-BAFB-47F3-9F3B-58844CCCFC5F}" type="datetimeFigureOut">
              <a:rPr lang="zh-CN" altLang="en-US" smtClean="0"/>
              <a:t>2020/4/20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62B969D-E435-4E58-B24F-AE4C2F050079}" type="slidenum">
              <a:rPr lang="zh-CN" altLang="en-US" smtClean="0"/>
              <a:t>‹#›</a:t>
            </a:fld>
            <a:endParaRPr lang="zh-CN" altLang="en-US"/>
          </a:p>
        </p:txBody>
      </p:sp>
    </p:spTree>
    <p:extLst>
      <p:ext uri="{BB962C8B-B14F-4D97-AF65-F5344CB8AC3E}">
        <p14:creationId xmlns:p14="http://schemas.microsoft.com/office/powerpoint/2010/main" val="1118104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C15FC7E5-BAFB-47F3-9F3B-58844CCCFC5F}" type="datetimeFigureOut">
              <a:rPr lang="zh-CN" altLang="en-US" smtClean="0"/>
              <a:t>2020/4/20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62B969D-E435-4E58-B24F-AE4C2F050079}" type="slidenum">
              <a:rPr lang="zh-CN" altLang="en-US" smtClean="0"/>
              <a:t>‹#›</a:t>
            </a:fld>
            <a:endParaRPr lang="zh-CN" altLang="en-US"/>
          </a:p>
        </p:txBody>
      </p:sp>
    </p:spTree>
    <p:extLst>
      <p:ext uri="{BB962C8B-B14F-4D97-AF65-F5344CB8AC3E}">
        <p14:creationId xmlns:p14="http://schemas.microsoft.com/office/powerpoint/2010/main" val="2848109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C15FC7E5-BAFB-47F3-9F3B-58844CCCFC5F}" type="datetimeFigureOut">
              <a:rPr lang="zh-CN" altLang="en-US" smtClean="0"/>
              <a:t>2020/4/20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62B969D-E435-4E58-B24F-AE4C2F050079}" type="slidenum">
              <a:rPr lang="zh-CN" altLang="en-US" smtClean="0"/>
              <a:t>‹#›</a:t>
            </a:fld>
            <a:endParaRPr lang="zh-CN" altLang="en-US"/>
          </a:p>
        </p:txBody>
      </p:sp>
    </p:spTree>
    <p:extLst>
      <p:ext uri="{BB962C8B-B14F-4D97-AF65-F5344CB8AC3E}">
        <p14:creationId xmlns:p14="http://schemas.microsoft.com/office/powerpoint/2010/main" val="1214296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15FC7E5-BAFB-47F3-9F3B-58844CCCFC5F}" type="datetimeFigureOut">
              <a:rPr lang="zh-CN" altLang="en-US" smtClean="0"/>
              <a:t>2020/4/20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62B969D-E435-4E58-B24F-AE4C2F050079}" type="slidenum">
              <a:rPr lang="zh-CN" altLang="en-US" smtClean="0"/>
              <a:t>‹#›</a:t>
            </a:fld>
            <a:endParaRPr lang="zh-CN" altLang="en-US"/>
          </a:p>
        </p:txBody>
      </p:sp>
    </p:spTree>
    <p:extLst>
      <p:ext uri="{BB962C8B-B14F-4D97-AF65-F5344CB8AC3E}">
        <p14:creationId xmlns:p14="http://schemas.microsoft.com/office/powerpoint/2010/main" val="1954430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5FC7E5-BAFB-47F3-9F3B-58844CCCFC5F}" type="datetimeFigureOut">
              <a:rPr lang="zh-CN" altLang="en-US" smtClean="0"/>
              <a:t>2020/4/20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62B969D-E435-4E58-B24F-AE4C2F050079}" type="slidenum">
              <a:rPr lang="zh-CN" altLang="en-US" smtClean="0"/>
              <a:t>‹#›</a:t>
            </a:fld>
            <a:endParaRPr lang="zh-CN" altLang="en-US"/>
          </a:p>
        </p:txBody>
      </p:sp>
    </p:spTree>
    <p:extLst>
      <p:ext uri="{BB962C8B-B14F-4D97-AF65-F5344CB8AC3E}">
        <p14:creationId xmlns:p14="http://schemas.microsoft.com/office/powerpoint/2010/main" val="1616979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C15FC7E5-BAFB-47F3-9F3B-58844CCCFC5F}" type="datetimeFigureOut">
              <a:rPr lang="zh-CN" altLang="en-US" smtClean="0"/>
              <a:t>2020/4/20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62B969D-E435-4E58-B24F-AE4C2F050079}" type="slidenum">
              <a:rPr lang="zh-CN" altLang="en-US" smtClean="0"/>
              <a:t>‹#›</a:t>
            </a:fld>
            <a:endParaRPr lang="zh-CN" altLang="en-US"/>
          </a:p>
        </p:txBody>
      </p:sp>
    </p:spTree>
    <p:extLst>
      <p:ext uri="{BB962C8B-B14F-4D97-AF65-F5344CB8AC3E}">
        <p14:creationId xmlns:p14="http://schemas.microsoft.com/office/powerpoint/2010/main" val="947953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C15FC7E5-BAFB-47F3-9F3B-58844CCCFC5F}" type="datetimeFigureOut">
              <a:rPr lang="zh-CN" altLang="en-US" smtClean="0"/>
              <a:t>2020/4/20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62B969D-E435-4E58-B24F-AE4C2F050079}" type="slidenum">
              <a:rPr lang="zh-CN" altLang="en-US" smtClean="0"/>
              <a:t>‹#›</a:t>
            </a:fld>
            <a:endParaRPr lang="zh-CN" altLang="en-US"/>
          </a:p>
        </p:txBody>
      </p:sp>
    </p:spTree>
    <p:extLst>
      <p:ext uri="{BB962C8B-B14F-4D97-AF65-F5344CB8AC3E}">
        <p14:creationId xmlns:p14="http://schemas.microsoft.com/office/powerpoint/2010/main" val="1074197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5FC7E5-BAFB-47F3-9F3B-58844CCCFC5F}" type="datetimeFigureOut">
              <a:rPr lang="zh-CN" altLang="en-US" smtClean="0"/>
              <a:t>2020/4/20</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2B969D-E435-4E58-B24F-AE4C2F050079}" type="slidenum">
              <a:rPr lang="zh-CN" altLang="en-US" smtClean="0"/>
              <a:t>‹#›</a:t>
            </a:fld>
            <a:endParaRPr lang="zh-CN" altLang="en-US"/>
          </a:p>
        </p:txBody>
      </p:sp>
    </p:spTree>
    <p:extLst>
      <p:ext uri="{BB962C8B-B14F-4D97-AF65-F5344CB8AC3E}">
        <p14:creationId xmlns:p14="http://schemas.microsoft.com/office/powerpoint/2010/main" val="374238752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5"/>
          <p:cNvSpPr>
            <a:spLocks noChangeArrowheads="1"/>
          </p:cNvSpPr>
          <p:nvPr/>
        </p:nvSpPr>
        <p:spPr bwMode="auto">
          <a:xfrm>
            <a:off x="-16717" y="2480816"/>
            <a:ext cx="2051428" cy="1896374"/>
          </a:xfrm>
          <a:prstGeom prst="rect">
            <a:avLst/>
          </a:prstGeom>
          <a:solidFill>
            <a:srgbClr val="02B9E7"/>
          </a:solidFill>
          <a:ln>
            <a:noFill/>
          </a:ln>
        </p:spPr>
        <p:txBody>
          <a:bodyPr vert="horz" wrap="square" lIns="68549" tIns="34274" rIns="68549" bIns="34274" numCol="1" anchor="t" anchorCtr="0" compatLnSpc="1"/>
          <a:lstStyle/>
          <a:p>
            <a:endParaRPr lang="zh-CN" altLang="en-US" sz="1350"/>
          </a:p>
        </p:txBody>
      </p:sp>
      <p:sp>
        <p:nvSpPr>
          <p:cNvPr id="12" name="Oval 9"/>
          <p:cNvSpPr>
            <a:spLocks noChangeArrowheads="1"/>
          </p:cNvSpPr>
          <p:nvPr/>
        </p:nvSpPr>
        <p:spPr bwMode="auto">
          <a:xfrm>
            <a:off x="577117" y="3029818"/>
            <a:ext cx="825176" cy="831062"/>
          </a:xfrm>
          <a:prstGeom prst="ellipse">
            <a:avLst/>
          </a:prstGeom>
          <a:solidFill>
            <a:srgbClr val="FFFFFF"/>
          </a:solidFill>
          <a:ln w="10" cap="flat">
            <a:solidFill>
              <a:srgbClr val="FFFFFF"/>
            </a:solidFill>
            <a:prstDash val="solid"/>
            <a:miter lim="800000"/>
          </a:ln>
        </p:spPr>
        <p:txBody>
          <a:bodyPr vert="horz" wrap="square" lIns="68549" tIns="34274" rIns="68549" bIns="34274" numCol="1" anchor="t" anchorCtr="0" compatLnSpc="1"/>
          <a:lstStyle/>
          <a:p>
            <a:endParaRPr lang="zh-CN" altLang="en-US" sz="1350"/>
          </a:p>
        </p:txBody>
      </p:sp>
      <p:sp>
        <p:nvSpPr>
          <p:cNvPr id="13" name="TextBox 42"/>
          <p:cNvSpPr txBox="1"/>
          <p:nvPr/>
        </p:nvSpPr>
        <p:spPr>
          <a:xfrm>
            <a:off x="2295343" y="3248786"/>
            <a:ext cx="4934539" cy="853406"/>
          </a:xfrm>
          <a:prstGeom prst="rect">
            <a:avLst/>
          </a:prstGeom>
          <a:noFill/>
        </p:spPr>
        <p:txBody>
          <a:bodyPr wrap="square" lIns="68549" tIns="34274" rIns="68549" bIns="34274" rtlCol="0">
            <a:spAutoFit/>
          </a:bodyPr>
          <a:lstStyle/>
          <a:p>
            <a:r>
              <a:rPr lang="zh-CN" altLang="en-US" sz="5096" b="1" dirty="0">
                <a:solidFill>
                  <a:srgbClr val="02B9E7"/>
                </a:solidFill>
                <a:latin typeface="+mj-ea"/>
              </a:rPr>
              <a:t>恶意代码</a:t>
            </a:r>
            <a:endParaRPr lang="en-US" altLang="zh-CN" sz="5096" b="1" dirty="0">
              <a:solidFill>
                <a:srgbClr val="02B9E7"/>
              </a:solidFill>
              <a:latin typeface="+mj-ea"/>
              <a:ea typeface="+mj-ea"/>
            </a:endParaRPr>
          </a:p>
        </p:txBody>
      </p:sp>
      <p:sp>
        <p:nvSpPr>
          <p:cNvPr id="14" name="TextBox 43"/>
          <p:cNvSpPr txBox="1"/>
          <p:nvPr/>
        </p:nvSpPr>
        <p:spPr>
          <a:xfrm>
            <a:off x="2326549" y="2651807"/>
            <a:ext cx="1821707" cy="484716"/>
          </a:xfrm>
          <a:prstGeom prst="rect">
            <a:avLst/>
          </a:prstGeom>
          <a:noFill/>
        </p:spPr>
        <p:txBody>
          <a:bodyPr wrap="square" lIns="68549" tIns="34274" rIns="68549" bIns="34274" rtlCol="0">
            <a:spAutoFit/>
          </a:bodyPr>
          <a:lstStyle/>
          <a:p>
            <a:r>
              <a:rPr lang="zh-CN" altLang="en-US" sz="2700" b="1" dirty="0" smtClean="0">
                <a:solidFill>
                  <a:srgbClr val="02B9E7"/>
                </a:solidFill>
                <a:latin typeface="+mn-ea"/>
              </a:rPr>
              <a:t>第九讲</a:t>
            </a:r>
            <a:endParaRPr lang="zh-CN" altLang="en-US" sz="2700" b="1" dirty="0">
              <a:solidFill>
                <a:srgbClr val="02B9E7"/>
              </a:solidFill>
              <a:latin typeface="+mn-ea"/>
            </a:endParaRPr>
          </a:p>
        </p:txBody>
      </p:sp>
      <p:sp>
        <p:nvSpPr>
          <p:cNvPr id="15" name="Freeform 40"/>
          <p:cNvSpPr>
            <a:spLocks noEditPoints="1"/>
          </p:cNvSpPr>
          <p:nvPr/>
        </p:nvSpPr>
        <p:spPr bwMode="auto">
          <a:xfrm>
            <a:off x="695435" y="3248785"/>
            <a:ext cx="588540" cy="393128"/>
          </a:xfrm>
          <a:custGeom>
            <a:avLst/>
            <a:gdLst>
              <a:gd name="T0" fmla="*/ 544 w 564"/>
              <a:gd name="T1" fmla="*/ 27 h 376"/>
              <a:gd name="T2" fmla="*/ 544 w 564"/>
              <a:gd name="T3" fmla="*/ 309 h 376"/>
              <a:gd name="T4" fmla="*/ 536 w 564"/>
              <a:gd name="T5" fmla="*/ 309 h 376"/>
              <a:gd name="T6" fmla="*/ 518 w 564"/>
              <a:gd name="T7" fmla="*/ 308 h 376"/>
              <a:gd name="T8" fmla="*/ 285 w 564"/>
              <a:gd name="T9" fmla="*/ 367 h 376"/>
              <a:gd name="T10" fmla="*/ 282 w 564"/>
              <a:gd name="T11" fmla="*/ 368 h 376"/>
              <a:gd name="T12" fmla="*/ 279 w 564"/>
              <a:gd name="T13" fmla="*/ 367 h 376"/>
              <a:gd name="T14" fmla="*/ 46 w 564"/>
              <a:gd name="T15" fmla="*/ 308 h 376"/>
              <a:gd name="T16" fmla="*/ 28 w 564"/>
              <a:gd name="T17" fmla="*/ 309 h 376"/>
              <a:gd name="T18" fmla="*/ 20 w 564"/>
              <a:gd name="T19" fmla="*/ 309 h 376"/>
              <a:gd name="T20" fmla="*/ 20 w 564"/>
              <a:gd name="T21" fmla="*/ 27 h 376"/>
              <a:gd name="T22" fmla="*/ 0 w 564"/>
              <a:gd name="T23" fmla="*/ 27 h 376"/>
              <a:gd name="T24" fmla="*/ 0 w 564"/>
              <a:gd name="T25" fmla="*/ 320 h 376"/>
              <a:gd name="T26" fmla="*/ 282 w 564"/>
              <a:gd name="T27" fmla="*/ 376 h 376"/>
              <a:gd name="T28" fmla="*/ 564 w 564"/>
              <a:gd name="T29" fmla="*/ 320 h 376"/>
              <a:gd name="T30" fmla="*/ 564 w 564"/>
              <a:gd name="T31" fmla="*/ 27 h 376"/>
              <a:gd name="T32" fmla="*/ 544 w 564"/>
              <a:gd name="T33" fmla="*/ 27 h 376"/>
              <a:gd name="T34" fmla="*/ 272 w 564"/>
              <a:gd name="T35" fmla="*/ 319 h 376"/>
              <a:gd name="T36" fmla="*/ 272 w 564"/>
              <a:gd name="T37" fmla="*/ 63 h 376"/>
              <a:gd name="T38" fmla="*/ 77 w 564"/>
              <a:gd name="T39" fmla="*/ 1 h 376"/>
              <a:gd name="T40" fmla="*/ 77 w 564"/>
              <a:gd name="T41" fmla="*/ 269 h 376"/>
              <a:gd name="T42" fmla="*/ 84 w 564"/>
              <a:gd name="T43" fmla="*/ 269 h 376"/>
              <a:gd name="T44" fmla="*/ 272 w 564"/>
              <a:gd name="T45" fmla="*/ 319 h 376"/>
              <a:gd name="T46" fmla="*/ 487 w 564"/>
              <a:gd name="T47" fmla="*/ 269 h 376"/>
              <a:gd name="T48" fmla="*/ 487 w 564"/>
              <a:gd name="T49" fmla="*/ 1 h 376"/>
              <a:gd name="T50" fmla="*/ 292 w 564"/>
              <a:gd name="T51" fmla="*/ 63 h 376"/>
              <a:gd name="T52" fmla="*/ 292 w 564"/>
              <a:gd name="T53" fmla="*/ 319 h 376"/>
              <a:gd name="T54" fmla="*/ 480 w 564"/>
              <a:gd name="T55" fmla="*/ 269 h 376"/>
              <a:gd name="T56" fmla="*/ 487 w 564"/>
              <a:gd name="T57" fmla="*/ 269 h 376"/>
              <a:gd name="T58" fmla="*/ 282 w 564"/>
              <a:gd name="T59" fmla="*/ 361 h 376"/>
              <a:gd name="T60" fmla="*/ 531 w 564"/>
              <a:gd name="T61" fmla="*/ 302 h 376"/>
              <a:gd name="T62" fmla="*/ 531 w 564"/>
              <a:gd name="T63" fmla="*/ 5 h 376"/>
              <a:gd name="T64" fmla="*/ 501 w 564"/>
              <a:gd name="T65" fmla="*/ 5 h 376"/>
              <a:gd name="T66" fmla="*/ 501 w 564"/>
              <a:gd name="T67" fmla="*/ 283 h 376"/>
              <a:gd name="T68" fmla="*/ 493 w 564"/>
              <a:gd name="T69" fmla="*/ 282 h 376"/>
              <a:gd name="T70" fmla="*/ 478 w 564"/>
              <a:gd name="T71" fmla="*/ 282 h 376"/>
              <a:gd name="T72" fmla="*/ 287 w 564"/>
              <a:gd name="T73" fmla="*/ 337 h 376"/>
              <a:gd name="T74" fmla="*/ 282 w 564"/>
              <a:gd name="T75" fmla="*/ 340 h 376"/>
              <a:gd name="T76" fmla="*/ 277 w 564"/>
              <a:gd name="T77" fmla="*/ 337 h 376"/>
              <a:gd name="T78" fmla="*/ 86 w 564"/>
              <a:gd name="T79" fmla="*/ 282 h 376"/>
              <a:gd name="T80" fmla="*/ 71 w 564"/>
              <a:gd name="T81" fmla="*/ 282 h 376"/>
              <a:gd name="T82" fmla="*/ 63 w 564"/>
              <a:gd name="T83" fmla="*/ 283 h 376"/>
              <a:gd name="T84" fmla="*/ 63 w 564"/>
              <a:gd name="T85" fmla="*/ 5 h 376"/>
              <a:gd name="T86" fmla="*/ 33 w 564"/>
              <a:gd name="T87" fmla="*/ 5 h 376"/>
              <a:gd name="T88" fmla="*/ 33 w 564"/>
              <a:gd name="T89" fmla="*/ 302 h 376"/>
              <a:gd name="T90" fmla="*/ 282 w 564"/>
              <a:gd name="T91" fmla="*/ 361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4" h="376">
                <a:moveTo>
                  <a:pt x="544" y="27"/>
                </a:moveTo>
                <a:lnTo>
                  <a:pt x="544" y="309"/>
                </a:lnTo>
                <a:lnTo>
                  <a:pt x="536" y="309"/>
                </a:lnTo>
                <a:cubicBezTo>
                  <a:pt x="530" y="308"/>
                  <a:pt x="524" y="308"/>
                  <a:pt x="518" y="308"/>
                </a:cubicBezTo>
                <a:cubicBezTo>
                  <a:pt x="440" y="308"/>
                  <a:pt x="357" y="329"/>
                  <a:pt x="285" y="367"/>
                </a:cubicBezTo>
                <a:lnTo>
                  <a:pt x="282" y="368"/>
                </a:lnTo>
                <a:lnTo>
                  <a:pt x="279" y="367"/>
                </a:lnTo>
                <a:cubicBezTo>
                  <a:pt x="207" y="329"/>
                  <a:pt x="124" y="308"/>
                  <a:pt x="46" y="308"/>
                </a:cubicBezTo>
                <a:cubicBezTo>
                  <a:pt x="40" y="308"/>
                  <a:pt x="34" y="308"/>
                  <a:pt x="28" y="309"/>
                </a:cubicBezTo>
                <a:lnTo>
                  <a:pt x="20" y="309"/>
                </a:lnTo>
                <a:lnTo>
                  <a:pt x="20" y="27"/>
                </a:lnTo>
                <a:cubicBezTo>
                  <a:pt x="13" y="27"/>
                  <a:pt x="6" y="27"/>
                  <a:pt x="0" y="27"/>
                </a:cubicBezTo>
                <a:lnTo>
                  <a:pt x="0" y="320"/>
                </a:lnTo>
                <a:cubicBezTo>
                  <a:pt x="94" y="317"/>
                  <a:pt x="194" y="338"/>
                  <a:pt x="282" y="376"/>
                </a:cubicBezTo>
                <a:cubicBezTo>
                  <a:pt x="370" y="338"/>
                  <a:pt x="470" y="317"/>
                  <a:pt x="564" y="320"/>
                </a:cubicBezTo>
                <a:lnTo>
                  <a:pt x="564" y="27"/>
                </a:lnTo>
                <a:cubicBezTo>
                  <a:pt x="558" y="27"/>
                  <a:pt x="551" y="27"/>
                  <a:pt x="544" y="27"/>
                </a:cubicBezTo>
                <a:close/>
                <a:moveTo>
                  <a:pt x="272" y="319"/>
                </a:moveTo>
                <a:lnTo>
                  <a:pt x="272" y="63"/>
                </a:lnTo>
                <a:cubicBezTo>
                  <a:pt x="212" y="22"/>
                  <a:pt x="142" y="0"/>
                  <a:pt x="77" y="1"/>
                </a:cubicBezTo>
                <a:lnTo>
                  <a:pt x="77" y="269"/>
                </a:lnTo>
                <a:cubicBezTo>
                  <a:pt x="79" y="269"/>
                  <a:pt x="82" y="269"/>
                  <a:pt x="84" y="269"/>
                </a:cubicBezTo>
                <a:cubicBezTo>
                  <a:pt x="147" y="269"/>
                  <a:pt x="214" y="287"/>
                  <a:pt x="272" y="319"/>
                </a:cubicBezTo>
                <a:close/>
                <a:moveTo>
                  <a:pt x="487" y="269"/>
                </a:moveTo>
                <a:lnTo>
                  <a:pt x="487" y="1"/>
                </a:lnTo>
                <a:cubicBezTo>
                  <a:pt x="422" y="0"/>
                  <a:pt x="352" y="22"/>
                  <a:pt x="292" y="63"/>
                </a:cubicBezTo>
                <a:lnTo>
                  <a:pt x="292" y="319"/>
                </a:lnTo>
                <a:cubicBezTo>
                  <a:pt x="350" y="287"/>
                  <a:pt x="417" y="269"/>
                  <a:pt x="480" y="269"/>
                </a:cubicBezTo>
                <a:cubicBezTo>
                  <a:pt x="482" y="269"/>
                  <a:pt x="485" y="269"/>
                  <a:pt x="487" y="269"/>
                </a:cubicBezTo>
                <a:close/>
                <a:moveTo>
                  <a:pt x="282" y="361"/>
                </a:moveTo>
                <a:cubicBezTo>
                  <a:pt x="362" y="318"/>
                  <a:pt x="451" y="299"/>
                  <a:pt x="531" y="302"/>
                </a:cubicBezTo>
                <a:lnTo>
                  <a:pt x="531" y="5"/>
                </a:lnTo>
                <a:cubicBezTo>
                  <a:pt x="521" y="5"/>
                  <a:pt x="511" y="5"/>
                  <a:pt x="501" y="5"/>
                </a:cubicBezTo>
                <a:lnTo>
                  <a:pt x="501" y="283"/>
                </a:lnTo>
                <a:lnTo>
                  <a:pt x="493" y="282"/>
                </a:lnTo>
                <a:cubicBezTo>
                  <a:pt x="488" y="282"/>
                  <a:pt x="483" y="282"/>
                  <a:pt x="478" y="282"/>
                </a:cubicBezTo>
                <a:cubicBezTo>
                  <a:pt x="414" y="282"/>
                  <a:pt x="346" y="301"/>
                  <a:pt x="287" y="337"/>
                </a:cubicBezTo>
                <a:lnTo>
                  <a:pt x="282" y="340"/>
                </a:lnTo>
                <a:lnTo>
                  <a:pt x="277" y="337"/>
                </a:lnTo>
                <a:cubicBezTo>
                  <a:pt x="218" y="301"/>
                  <a:pt x="150" y="282"/>
                  <a:pt x="86" y="282"/>
                </a:cubicBezTo>
                <a:cubicBezTo>
                  <a:pt x="81" y="282"/>
                  <a:pt x="76" y="282"/>
                  <a:pt x="71" y="282"/>
                </a:cubicBezTo>
                <a:lnTo>
                  <a:pt x="63" y="283"/>
                </a:lnTo>
                <a:lnTo>
                  <a:pt x="63" y="5"/>
                </a:lnTo>
                <a:cubicBezTo>
                  <a:pt x="53" y="5"/>
                  <a:pt x="43" y="5"/>
                  <a:pt x="33" y="5"/>
                </a:cubicBezTo>
                <a:lnTo>
                  <a:pt x="33" y="302"/>
                </a:lnTo>
                <a:cubicBezTo>
                  <a:pt x="113" y="299"/>
                  <a:pt x="202" y="318"/>
                  <a:pt x="282" y="361"/>
                </a:cubicBezTo>
                <a:close/>
              </a:path>
            </a:pathLst>
          </a:custGeom>
          <a:solidFill>
            <a:srgbClr val="02B9E7"/>
          </a:solidFill>
          <a:ln>
            <a:noFill/>
          </a:ln>
        </p:spPr>
        <p:txBody>
          <a:bodyPr vert="horz" wrap="square" lIns="68549" tIns="34274" rIns="68549" bIns="34274" numCol="1" anchor="t" anchorCtr="0" compatLnSpc="1"/>
          <a:lstStyle/>
          <a:p>
            <a:endParaRPr lang="zh-CN" altLang="en-US" sz="1350"/>
          </a:p>
        </p:txBody>
      </p:sp>
      <p:sp>
        <p:nvSpPr>
          <p:cNvPr id="16" name="矩形 15"/>
          <p:cNvSpPr/>
          <p:nvPr/>
        </p:nvSpPr>
        <p:spPr>
          <a:xfrm>
            <a:off x="7229881" y="327684"/>
            <a:ext cx="2922104" cy="7066392"/>
          </a:xfrm>
          <a:prstGeom prst="rect">
            <a:avLst/>
          </a:prstGeom>
          <a:solidFill>
            <a:srgbClr val="02B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TextBox 26"/>
          <p:cNvSpPr txBox="1"/>
          <p:nvPr/>
        </p:nvSpPr>
        <p:spPr>
          <a:xfrm>
            <a:off x="10609990" y="8097091"/>
            <a:ext cx="877163" cy="369332"/>
          </a:xfrm>
          <a:prstGeom prst="rect">
            <a:avLst/>
          </a:prstGeom>
          <a:noFill/>
        </p:spPr>
        <p:txBody>
          <a:bodyPr wrap="none" rtlCol="0">
            <a:spAutoFit/>
          </a:bodyPr>
          <a:lstStyle/>
          <a:p>
            <a:r>
              <a:rPr lang="zh-CN" altLang="en-US" dirty="0"/>
              <a:t>延时符</a:t>
            </a:r>
          </a:p>
        </p:txBody>
      </p:sp>
    </p:spTree>
    <p:extLst>
      <p:ext uri="{BB962C8B-B14F-4D97-AF65-F5344CB8AC3E}">
        <p14:creationId xmlns:p14="http://schemas.microsoft.com/office/powerpoint/2010/main" val="296380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fltVal val="0"/>
                                          </p:val>
                                        </p:tav>
                                        <p:tav tm="100000">
                                          <p:val>
                                            <p:strVal val="#ppt_w"/>
                                          </p:val>
                                        </p:tav>
                                      </p:tavLst>
                                    </p:anim>
                                    <p:anim calcmode="lin" valueType="num">
                                      <p:cBhvr>
                                        <p:cTn id="12" dur="500" fill="hold"/>
                                        <p:tgtEl>
                                          <p:spTgt spid="12"/>
                                        </p:tgtEl>
                                        <p:attrNameLst>
                                          <p:attrName>ppt_h</p:attrName>
                                        </p:attrNameLst>
                                      </p:cBhvr>
                                      <p:tavLst>
                                        <p:tav tm="0">
                                          <p:val>
                                            <p:fltVal val="0"/>
                                          </p:val>
                                        </p:tav>
                                        <p:tav tm="100000">
                                          <p:val>
                                            <p:strVal val="#ppt_h"/>
                                          </p:val>
                                        </p:tav>
                                      </p:tavLst>
                                    </p:anim>
                                    <p:animEffect transition="in" filter="fade">
                                      <p:cBhvr>
                                        <p:cTn id="13" dur="500"/>
                                        <p:tgtEl>
                                          <p:spTgt spid="12"/>
                                        </p:tgtEl>
                                      </p:cBhvr>
                                    </p:animEffect>
                                  </p:childTnLst>
                                </p:cTn>
                              </p:par>
                            </p:childTnLst>
                          </p:cTn>
                        </p:par>
                        <p:par>
                          <p:cTn id="14" fill="hold">
                            <p:stCondLst>
                              <p:cond delay="1000"/>
                            </p:stCondLst>
                            <p:childTnLst>
                              <p:par>
                                <p:cTn id="15" presetID="31" presetClass="entr" presetSubtype="0"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fltVal val="0"/>
                                          </p:val>
                                        </p:tav>
                                        <p:tav tm="100000">
                                          <p:val>
                                            <p:strVal val="#ppt_h"/>
                                          </p:val>
                                        </p:tav>
                                      </p:tavLst>
                                    </p:anim>
                                    <p:anim calcmode="lin" valueType="num">
                                      <p:cBhvr>
                                        <p:cTn id="19" dur="500" fill="hold"/>
                                        <p:tgtEl>
                                          <p:spTgt spid="15"/>
                                        </p:tgtEl>
                                        <p:attrNameLst>
                                          <p:attrName>style.rotation</p:attrName>
                                        </p:attrNameLst>
                                      </p:cBhvr>
                                      <p:tavLst>
                                        <p:tav tm="0">
                                          <p:val>
                                            <p:fltVal val="90"/>
                                          </p:val>
                                        </p:tav>
                                        <p:tav tm="100000">
                                          <p:val>
                                            <p:fltVal val="0"/>
                                          </p:val>
                                        </p:tav>
                                      </p:tavLst>
                                    </p:anim>
                                    <p:animEffect transition="in" filter="fade">
                                      <p:cBhvr>
                                        <p:cTn id="20" dur="500"/>
                                        <p:tgtEl>
                                          <p:spTgt spid="15"/>
                                        </p:tgtEl>
                                      </p:cBhvr>
                                    </p:animEffect>
                                  </p:childTnLst>
                                </p:cTn>
                              </p:par>
                              <p:par>
                                <p:cTn id="21" presetID="8" presetClass="emph" presetSubtype="0" fill="hold" grpId="1" nodeType="withEffect">
                                  <p:stCondLst>
                                    <p:cond delay="0"/>
                                  </p:stCondLst>
                                  <p:childTnLst>
                                    <p:animRot by="21600000">
                                      <p:cBhvr>
                                        <p:cTn id="22" dur="500" fill="hold"/>
                                        <p:tgtEl>
                                          <p:spTgt spid="15"/>
                                        </p:tgtEl>
                                        <p:attrNameLst>
                                          <p:attrName>r</p:attrName>
                                        </p:attrNameLst>
                                      </p:cBhvr>
                                    </p:animRot>
                                  </p:childTnLst>
                                </p:cTn>
                              </p:par>
                            </p:childTnLst>
                          </p:cTn>
                        </p:par>
                        <p:par>
                          <p:cTn id="23" fill="hold">
                            <p:stCondLst>
                              <p:cond delay="1500"/>
                            </p:stCondLst>
                            <p:childTnLst>
                              <p:par>
                                <p:cTn id="24" presetID="31" presetClass="entr" presetSubtype="0"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400" fill="hold"/>
                                        <p:tgtEl>
                                          <p:spTgt spid="14"/>
                                        </p:tgtEl>
                                        <p:attrNameLst>
                                          <p:attrName>ppt_w</p:attrName>
                                        </p:attrNameLst>
                                      </p:cBhvr>
                                      <p:tavLst>
                                        <p:tav tm="0">
                                          <p:val>
                                            <p:fltVal val="0"/>
                                          </p:val>
                                        </p:tav>
                                        <p:tav tm="100000">
                                          <p:val>
                                            <p:strVal val="#ppt_w"/>
                                          </p:val>
                                        </p:tav>
                                      </p:tavLst>
                                    </p:anim>
                                    <p:anim calcmode="lin" valueType="num">
                                      <p:cBhvr>
                                        <p:cTn id="27" dur="400" fill="hold"/>
                                        <p:tgtEl>
                                          <p:spTgt spid="14"/>
                                        </p:tgtEl>
                                        <p:attrNameLst>
                                          <p:attrName>ppt_h</p:attrName>
                                        </p:attrNameLst>
                                      </p:cBhvr>
                                      <p:tavLst>
                                        <p:tav tm="0">
                                          <p:val>
                                            <p:fltVal val="0"/>
                                          </p:val>
                                        </p:tav>
                                        <p:tav tm="100000">
                                          <p:val>
                                            <p:strVal val="#ppt_h"/>
                                          </p:val>
                                        </p:tav>
                                      </p:tavLst>
                                    </p:anim>
                                    <p:anim calcmode="lin" valueType="num">
                                      <p:cBhvr>
                                        <p:cTn id="28" dur="400" fill="hold"/>
                                        <p:tgtEl>
                                          <p:spTgt spid="14"/>
                                        </p:tgtEl>
                                        <p:attrNameLst>
                                          <p:attrName>style.rotation</p:attrName>
                                        </p:attrNameLst>
                                      </p:cBhvr>
                                      <p:tavLst>
                                        <p:tav tm="0">
                                          <p:val>
                                            <p:fltVal val="90"/>
                                          </p:val>
                                        </p:tav>
                                        <p:tav tm="100000">
                                          <p:val>
                                            <p:fltVal val="0"/>
                                          </p:val>
                                        </p:tav>
                                      </p:tavLst>
                                    </p:anim>
                                    <p:animEffect transition="in" filter="fade">
                                      <p:cBhvr>
                                        <p:cTn id="29" dur="400"/>
                                        <p:tgtEl>
                                          <p:spTgt spid="14"/>
                                        </p:tgtEl>
                                      </p:cBhvr>
                                    </p:animEffect>
                                  </p:childTnLst>
                                </p:cTn>
                              </p:par>
                            </p:childTnLst>
                          </p:cTn>
                        </p:par>
                        <p:par>
                          <p:cTn id="30" fill="hold">
                            <p:stCondLst>
                              <p:cond delay="1900"/>
                            </p:stCondLst>
                            <p:childTnLst>
                              <p:par>
                                <p:cTn id="31" presetID="56" presetClass="entr" presetSubtype="0" fill="hold" grpId="0" nodeType="afterEffect">
                                  <p:stCondLst>
                                    <p:cond delay="0"/>
                                  </p:stCondLst>
                                  <p:iterate type="lt">
                                    <p:tmPct val="10000"/>
                                  </p:iterate>
                                  <p:childTnLst>
                                    <p:set>
                                      <p:cBhvr>
                                        <p:cTn id="32" dur="1" fill="hold">
                                          <p:stCondLst>
                                            <p:cond delay="0"/>
                                          </p:stCondLst>
                                        </p:cTn>
                                        <p:tgtEl>
                                          <p:spTgt spid="13"/>
                                        </p:tgtEl>
                                        <p:attrNameLst>
                                          <p:attrName>style.visibility</p:attrName>
                                        </p:attrNameLst>
                                      </p:cBhvr>
                                      <p:to>
                                        <p:strVal val="visible"/>
                                      </p:to>
                                    </p:set>
                                    <p:anim by="(-#ppt_w*2)" calcmode="lin" valueType="num">
                                      <p:cBhvr rctx="PPT">
                                        <p:cTn id="33" dur="250" autoRev="1" fill="hold">
                                          <p:stCondLst>
                                            <p:cond delay="0"/>
                                          </p:stCondLst>
                                        </p:cTn>
                                        <p:tgtEl>
                                          <p:spTgt spid="13"/>
                                        </p:tgtEl>
                                        <p:attrNameLst>
                                          <p:attrName>ppt_w</p:attrName>
                                        </p:attrNameLst>
                                      </p:cBhvr>
                                    </p:anim>
                                    <p:anim by="(#ppt_w*0.50)" calcmode="lin" valueType="num">
                                      <p:cBhvr>
                                        <p:cTn id="34" dur="250" decel="50000" autoRev="1" fill="hold">
                                          <p:stCondLst>
                                            <p:cond delay="0"/>
                                          </p:stCondLst>
                                        </p:cTn>
                                        <p:tgtEl>
                                          <p:spTgt spid="13"/>
                                        </p:tgtEl>
                                        <p:attrNameLst>
                                          <p:attrName>ppt_x</p:attrName>
                                        </p:attrNameLst>
                                      </p:cBhvr>
                                    </p:anim>
                                    <p:anim from="(-#ppt_h/2)" to="(#ppt_y)" calcmode="lin" valueType="num">
                                      <p:cBhvr>
                                        <p:cTn id="35" dur="500" fill="hold">
                                          <p:stCondLst>
                                            <p:cond delay="0"/>
                                          </p:stCondLst>
                                        </p:cTn>
                                        <p:tgtEl>
                                          <p:spTgt spid="13"/>
                                        </p:tgtEl>
                                        <p:attrNameLst>
                                          <p:attrName>ppt_y</p:attrName>
                                        </p:attrNameLst>
                                      </p:cBhvr>
                                    </p:anim>
                                    <p:animRot by="21600000">
                                      <p:cBhvr>
                                        <p:cTn id="36" dur="500" fill="hold">
                                          <p:stCondLst>
                                            <p:cond delay="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P spid="14" grpId="0"/>
      <p:bldP spid="15" grpId="0" animBg="1"/>
      <p:bldP spid="15"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r-logo-2011-flat.sv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3102" y="0"/>
            <a:ext cx="3064555" cy="1852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upload.wikimedia.org/wikipedia/commons/0/0d/Tor-onion-network-zh.jpg"/>
          <p:cNvPicPr>
            <a:picLocks noChangeAspect="1" noChangeArrowheads="1"/>
          </p:cNvPicPr>
          <p:nvPr/>
        </p:nvPicPr>
        <p:blipFill rotWithShape="1">
          <a:blip r:embed="rId3">
            <a:extLst>
              <a:ext uri="{28A0092B-C50C-407E-A947-70E740481C1C}">
                <a14:useLocalDpi xmlns:a14="http://schemas.microsoft.com/office/drawing/2010/main" val="0"/>
              </a:ext>
            </a:extLst>
          </a:blip>
          <a:srcRect b="9363"/>
          <a:stretch/>
        </p:blipFill>
        <p:spPr bwMode="auto">
          <a:xfrm>
            <a:off x="1294946" y="2274979"/>
            <a:ext cx="7711168" cy="4430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1643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1+#ppt_w/2"/>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2050"/>
                                        </p:tgtEl>
                                        <p:attrNameLst>
                                          <p:attrName>style.visibility</p:attrName>
                                        </p:attrNameLst>
                                      </p:cBhvr>
                                      <p:to>
                                        <p:strVal val="visible"/>
                                      </p:to>
                                    </p:set>
                                    <p:anim calcmode="lin" valueType="num">
                                      <p:cBhvr additive="base">
                                        <p:cTn id="12" dur="500" fill="hold"/>
                                        <p:tgtEl>
                                          <p:spTgt spid="2050"/>
                                        </p:tgtEl>
                                        <p:attrNameLst>
                                          <p:attrName>ppt_x</p:attrName>
                                        </p:attrNameLst>
                                      </p:cBhvr>
                                      <p:tavLst>
                                        <p:tav tm="0">
                                          <p:val>
                                            <p:strVal val="1+#ppt_w/2"/>
                                          </p:val>
                                        </p:tav>
                                        <p:tav tm="100000">
                                          <p:val>
                                            <p:strVal val="#ppt_x"/>
                                          </p:val>
                                        </p:tav>
                                      </p:tavLst>
                                    </p:anim>
                                    <p:anim calcmode="lin" valueType="num">
                                      <p:cBhvr additive="base">
                                        <p:cTn id="13"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xmlns="" id="{CD2C93F7-017E-4DA5-926D-ACD14A002A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2265680"/>
            <a:ext cx="7620000" cy="3810000"/>
          </a:xfrm>
          <a:prstGeom prst="rect">
            <a:avLst/>
          </a:prstGeom>
        </p:spPr>
      </p:pic>
      <p:sp>
        <p:nvSpPr>
          <p:cNvPr id="14" name="矩形 13">
            <a:extLst>
              <a:ext uri="{FF2B5EF4-FFF2-40B4-BE49-F238E27FC236}">
                <a16:creationId xmlns:a16="http://schemas.microsoft.com/office/drawing/2014/main" xmlns="" id="{E54E95B0-6F5D-4631-AB5F-6F9F7561F6B2}"/>
              </a:ext>
            </a:extLst>
          </p:cNvPr>
          <p:cNvSpPr/>
          <p:nvPr/>
        </p:nvSpPr>
        <p:spPr>
          <a:xfrm>
            <a:off x="985163" y="1057138"/>
            <a:ext cx="7173674" cy="954107"/>
          </a:xfrm>
          <a:prstGeom prst="rect">
            <a:avLst/>
          </a:prstGeom>
        </p:spPr>
        <p:txBody>
          <a:bodyPr wrap="square">
            <a:spAutoFit/>
          </a:bodyPr>
          <a:lstStyle/>
          <a:p>
            <a:pPr indent="357188"/>
            <a:r>
              <a:rPr lang="zh-CN" altLang="en-US" sz="2800" dirty="0"/>
              <a:t>毒贩利用由</a:t>
            </a:r>
            <a:r>
              <a:rPr lang="en-US" altLang="zh-CN" sz="2800" dirty="0"/>
              <a:t>Tor</a:t>
            </a:r>
            <a:r>
              <a:rPr lang="zh-CN" altLang="en-US" sz="2800" dirty="0"/>
              <a:t>（</a:t>
            </a:r>
            <a:r>
              <a:rPr lang="en-US" altLang="zh-CN" sz="2800" dirty="0"/>
              <a:t>The Onion Router</a:t>
            </a:r>
            <a:r>
              <a:rPr lang="zh-CN" altLang="en-US" sz="2800" dirty="0"/>
              <a:t>，洋葱路由器）实现的暗网进行匿名交流。</a:t>
            </a:r>
            <a:endParaRPr lang="en-US" altLang="zh-CN" sz="2800" dirty="0"/>
          </a:p>
        </p:txBody>
      </p:sp>
      <p:grpSp>
        <p:nvGrpSpPr>
          <p:cNvPr id="15" name="组合 14">
            <a:extLst>
              <a:ext uri="{FF2B5EF4-FFF2-40B4-BE49-F238E27FC236}">
                <a16:creationId xmlns:a16="http://schemas.microsoft.com/office/drawing/2014/main" xmlns="" id="{07F2DBD0-1248-42FB-BEF1-49FC87932501}"/>
              </a:ext>
            </a:extLst>
          </p:cNvPr>
          <p:cNvGrpSpPr/>
          <p:nvPr/>
        </p:nvGrpSpPr>
        <p:grpSpPr>
          <a:xfrm>
            <a:off x="199228" y="353544"/>
            <a:ext cx="3185419" cy="466490"/>
            <a:chOff x="199226" y="353544"/>
            <a:chExt cx="3185419" cy="466490"/>
          </a:xfrm>
        </p:grpSpPr>
        <p:sp>
          <p:nvSpPr>
            <p:cNvPr id="16" name="Freeform 5">
              <a:extLst>
                <a:ext uri="{FF2B5EF4-FFF2-40B4-BE49-F238E27FC236}">
                  <a16:creationId xmlns:a16="http://schemas.microsoft.com/office/drawing/2014/main" xmlns="" id="{0DF3DC1E-B75C-48E4-8845-DE54A1FA4B1C}"/>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7" name="Freeform 6">
              <a:extLst>
                <a:ext uri="{FF2B5EF4-FFF2-40B4-BE49-F238E27FC236}">
                  <a16:creationId xmlns:a16="http://schemas.microsoft.com/office/drawing/2014/main" xmlns="" id="{A6AB0337-8312-4C33-AE27-F46111E908AE}"/>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8" name="Freeform 7">
              <a:extLst>
                <a:ext uri="{FF2B5EF4-FFF2-40B4-BE49-F238E27FC236}">
                  <a16:creationId xmlns:a16="http://schemas.microsoft.com/office/drawing/2014/main" xmlns="" id="{74B4DAA8-2C99-4F90-837F-BD3EF43B1C92}"/>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9" name="TextBox 54">
              <a:extLst>
                <a:ext uri="{FF2B5EF4-FFF2-40B4-BE49-F238E27FC236}">
                  <a16:creationId xmlns:a16="http://schemas.microsoft.com/office/drawing/2014/main" xmlns="" id="{43F6CA75-5DBA-4B6E-BD76-E8DF5CB93456}"/>
                </a:ext>
              </a:extLst>
            </p:cNvPr>
            <p:cNvSpPr txBox="1"/>
            <p:nvPr/>
          </p:nvSpPr>
          <p:spPr>
            <a:xfrm>
              <a:off x="615627" y="364150"/>
              <a:ext cx="2769018"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9.1</a:t>
              </a:r>
              <a:r>
                <a:rPr lang="en-US" altLang="zh-CN" sz="24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恶意代码</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84401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暗网叫卖知名网站千万用户数据？揭秘黑产如何操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775" y="217714"/>
            <a:ext cx="5156701" cy="6356351"/>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5754913" y="2549503"/>
            <a:ext cx="3171372" cy="1692771"/>
          </a:xfrm>
          <a:prstGeom prst="rect">
            <a:avLst/>
          </a:prstGeom>
        </p:spPr>
        <p:txBody>
          <a:bodyPr wrap="square">
            <a:spAutoFit/>
          </a:bodyPr>
          <a:lstStyle/>
          <a:p>
            <a:pPr algn="just"/>
            <a:r>
              <a:rPr lang="zh-CN" altLang="zh-CN" sz="2600" dirty="0" smtClean="0">
                <a:latin typeface="黑体" panose="02010609060101010101" pitchFamily="49" charset="-122"/>
                <a:ea typeface="黑体" panose="02010609060101010101" pitchFamily="49" charset="-122"/>
              </a:rPr>
              <a:t>表</a:t>
            </a:r>
            <a:r>
              <a:rPr lang="zh-CN" altLang="zh-CN" sz="2600" dirty="0">
                <a:latin typeface="黑体" panose="02010609060101010101" pitchFamily="49" charset="-122"/>
                <a:ea typeface="黑体" panose="02010609060101010101" pitchFamily="49" charset="-122"/>
              </a:rPr>
              <a:t>网只承载了全球网络内容</a:t>
            </a:r>
            <a:r>
              <a:rPr lang="zh-CN" altLang="zh-CN" sz="2600" dirty="0" smtClean="0">
                <a:latin typeface="黑体" panose="02010609060101010101" pitchFamily="49" charset="-122"/>
                <a:ea typeface="黑体" panose="02010609060101010101" pitchFamily="49" charset="-122"/>
              </a:rPr>
              <a:t>的</a:t>
            </a:r>
            <a:r>
              <a:rPr lang="en-US" altLang="zh-CN" sz="2600" dirty="0">
                <a:solidFill>
                  <a:srgbClr val="FF0000"/>
                </a:solidFill>
                <a:latin typeface="黑体" panose="02010609060101010101" pitchFamily="49" charset="-122"/>
                <a:ea typeface="黑体" panose="02010609060101010101" pitchFamily="49" charset="-122"/>
              </a:rPr>
              <a:t>4</a:t>
            </a:r>
            <a:r>
              <a:rPr lang="en-US" altLang="zh-CN" sz="2600" dirty="0" smtClean="0">
                <a:solidFill>
                  <a:srgbClr val="FF0000"/>
                </a:solidFill>
                <a:latin typeface="黑体" panose="02010609060101010101" pitchFamily="49" charset="-122"/>
                <a:ea typeface="黑体" panose="02010609060101010101" pitchFamily="49" charset="-122"/>
              </a:rPr>
              <a:t>%</a:t>
            </a:r>
            <a:r>
              <a:rPr lang="zh-CN" altLang="zh-CN" sz="2600" dirty="0">
                <a:latin typeface="黑体" panose="02010609060101010101" pitchFamily="49" charset="-122"/>
                <a:ea typeface="黑体" panose="02010609060101010101" pitchFamily="49" charset="-122"/>
              </a:rPr>
              <a:t>，剩下的</a:t>
            </a:r>
            <a:r>
              <a:rPr lang="en-US" altLang="zh-CN" sz="2600" dirty="0" smtClean="0">
                <a:solidFill>
                  <a:srgbClr val="FF0000"/>
                </a:solidFill>
                <a:latin typeface="黑体" panose="02010609060101010101" pitchFamily="49" charset="-122"/>
                <a:ea typeface="黑体" panose="02010609060101010101" pitchFamily="49" charset="-122"/>
              </a:rPr>
              <a:t>96%</a:t>
            </a:r>
            <a:r>
              <a:rPr lang="zh-CN" altLang="zh-CN" sz="2600" dirty="0">
                <a:latin typeface="黑体" panose="02010609060101010101" pitchFamily="49" charset="-122"/>
                <a:ea typeface="黑体" panose="02010609060101010101" pitchFamily="49" charset="-122"/>
              </a:rPr>
              <a:t>则“藏”于深网之中。</a:t>
            </a:r>
            <a:endParaRPr lang="zh-CN" altLang="en-US" sz="26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584461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2052"/>
                                        </p:tgtEl>
                                        <p:attrNameLst>
                                          <p:attrName>style.visibility</p:attrName>
                                        </p:attrNameLst>
                                      </p:cBhvr>
                                      <p:to>
                                        <p:strVal val="visible"/>
                                      </p:to>
                                    </p:set>
                                    <p:anim calcmode="lin" valueType="num">
                                      <p:cBhvr additive="base">
                                        <p:cTn id="7" dur="500" fill="hold"/>
                                        <p:tgtEl>
                                          <p:spTgt spid="2052"/>
                                        </p:tgtEl>
                                        <p:attrNameLst>
                                          <p:attrName>ppt_x</p:attrName>
                                        </p:attrNameLst>
                                      </p:cBhvr>
                                      <p:tavLst>
                                        <p:tav tm="0">
                                          <p:val>
                                            <p:strVal val="1+#ppt_w/2"/>
                                          </p:val>
                                        </p:tav>
                                        <p:tav tm="100000">
                                          <p:val>
                                            <p:strVal val="#ppt_x"/>
                                          </p:val>
                                        </p:tav>
                                      </p:tavLst>
                                    </p:anim>
                                    <p:anim calcmode="lin" valueType="num">
                                      <p:cBhvr additive="base">
                                        <p:cTn id="8" dur="500" fill="hold"/>
                                        <p:tgtEl>
                                          <p:spTgt spid="205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299028" y="3578544"/>
            <a:ext cx="6821714" cy="923330"/>
          </a:xfrm>
          <a:prstGeom prst="rect">
            <a:avLst/>
          </a:prstGeom>
          <a:noFill/>
        </p:spPr>
        <p:txBody>
          <a:bodyPr wrap="square" rtlCol="0">
            <a:spAutoFit/>
          </a:bodyPr>
          <a:lstStyle/>
          <a:p>
            <a:r>
              <a:rPr lang="zh-CN" altLang="en-US" sz="5400" dirty="0" smtClean="0">
                <a:solidFill>
                  <a:srgbClr val="FF0000"/>
                </a:solidFill>
                <a:latin typeface="华文琥珀" panose="02010800040101010101" pitchFamily="2" charset="-122"/>
                <a:ea typeface="华文琥珀" panose="02010800040101010101" pitchFamily="2" charset="-122"/>
              </a:rPr>
              <a:t>远离暗网，珍爱生命</a:t>
            </a:r>
            <a:endParaRPr lang="zh-CN" altLang="en-US" sz="5400" dirty="0">
              <a:solidFill>
                <a:srgbClr val="FF0000"/>
              </a:solidFill>
              <a:latin typeface="华文琥珀" panose="02010800040101010101" pitchFamily="2" charset="-122"/>
              <a:ea typeface="华文琥珀" panose="02010800040101010101" pitchFamily="2" charset="-122"/>
            </a:endParaRPr>
          </a:p>
        </p:txBody>
      </p:sp>
      <p:sp>
        <p:nvSpPr>
          <p:cNvPr id="6" name="文本框 5"/>
          <p:cNvSpPr txBox="1"/>
          <p:nvPr/>
        </p:nvSpPr>
        <p:spPr>
          <a:xfrm>
            <a:off x="696685" y="648507"/>
            <a:ext cx="8026401" cy="2585323"/>
          </a:xfrm>
          <a:prstGeom prst="rect">
            <a:avLst/>
          </a:prstGeom>
          <a:noFill/>
        </p:spPr>
        <p:txBody>
          <a:bodyPr wrap="square" rtlCol="0">
            <a:spAutoFit/>
          </a:bodyPr>
          <a:lstStyle/>
          <a:p>
            <a:pPr indent="711200"/>
            <a:r>
              <a:rPr lang="zh-CN" altLang="en-US" sz="5400" dirty="0" smtClean="0">
                <a:solidFill>
                  <a:srgbClr val="FF0000"/>
                </a:solidFill>
                <a:latin typeface="华文琥珀" panose="02010800040101010101" pitchFamily="2" charset="-122"/>
                <a:ea typeface="华文琥珀" panose="02010800040101010101" pitchFamily="2" charset="-122"/>
              </a:rPr>
              <a:t>了解它的存在，是为了更好地打击犯罪、守卫和平与幸福！</a:t>
            </a:r>
            <a:endParaRPr lang="zh-CN" altLang="en-US" sz="5400" dirty="0">
              <a:solidFill>
                <a:srgbClr val="FF0000"/>
              </a:solidFill>
              <a:latin typeface="华文琥珀" panose="02010800040101010101" pitchFamily="2" charset="-122"/>
              <a:ea typeface="华文琥珀" panose="02010800040101010101" pitchFamily="2" charset="-122"/>
            </a:endParaRPr>
          </a:p>
        </p:txBody>
      </p:sp>
      <p:sp>
        <p:nvSpPr>
          <p:cNvPr id="7" name="文本框 6"/>
          <p:cNvSpPr txBox="1"/>
          <p:nvPr/>
        </p:nvSpPr>
        <p:spPr>
          <a:xfrm>
            <a:off x="1295399" y="4606305"/>
            <a:ext cx="6821714" cy="923330"/>
          </a:xfrm>
          <a:prstGeom prst="rect">
            <a:avLst/>
          </a:prstGeom>
          <a:noFill/>
        </p:spPr>
        <p:txBody>
          <a:bodyPr wrap="square" rtlCol="0">
            <a:spAutoFit/>
          </a:bodyPr>
          <a:lstStyle/>
          <a:p>
            <a:r>
              <a:rPr lang="zh-CN" altLang="en-US" sz="5400" dirty="0" smtClean="0">
                <a:solidFill>
                  <a:srgbClr val="FF0000"/>
                </a:solidFill>
                <a:latin typeface="华文琥珀" panose="02010800040101010101" pitchFamily="2" charset="-122"/>
                <a:ea typeface="华文琥珀" panose="02010800040101010101" pitchFamily="2" charset="-122"/>
              </a:rPr>
              <a:t>远离暗网，珍爱生命</a:t>
            </a:r>
            <a:endParaRPr lang="zh-CN" altLang="en-US" sz="5400" dirty="0">
              <a:solidFill>
                <a:srgbClr val="FF0000"/>
              </a:solidFill>
              <a:latin typeface="华文琥珀" panose="02010800040101010101" pitchFamily="2" charset="-122"/>
              <a:ea typeface="华文琥珀" panose="02010800040101010101" pitchFamily="2" charset="-122"/>
            </a:endParaRPr>
          </a:p>
        </p:txBody>
      </p:sp>
      <p:sp>
        <p:nvSpPr>
          <p:cNvPr id="8" name="文本框 7"/>
          <p:cNvSpPr txBox="1"/>
          <p:nvPr/>
        </p:nvSpPr>
        <p:spPr>
          <a:xfrm>
            <a:off x="1295399" y="5589956"/>
            <a:ext cx="6821714" cy="923330"/>
          </a:xfrm>
          <a:prstGeom prst="rect">
            <a:avLst/>
          </a:prstGeom>
          <a:noFill/>
        </p:spPr>
        <p:txBody>
          <a:bodyPr wrap="square" rtlCol="0">
            <a:spAutoFit/>
          </a:bodyPr>
          <a:lstStyle/>
          <a:p>
            <a:r>
              <a:rPr lang="zh-CN" altLang="en-US" sz="5400" dirty="0" smtClean="0">
                <a:solidFill>
                  <a:srgbClr val="FF0000"/>
                </a:solidFill>
                <a:latin typeface="华文琥珀" panose="02010800040101010101" pitchFamily="2" charset="-122"/>
                <a:ea typeface="华文琥珀" panose="02010800040101010101" pitchFamily="2" charset="-122"/>
              </a:rPr>
              <a:t>远离暗网，珍爱生命</a:t>
            </a:r>
            <a:endParaRPr lang="zh-CN" altLang="en-US" sz="5400" dirty="0">
              <a:solidFill>
                <a:srgbClr val="FF0000"/>
              </a:solidFill>
              <a:latin typeface="华文琥珀" panose="02010800040101010101" pitchFamily="2" charset="-122"/>
              <a:ea typeface="华文琥珀" panose="02010800040101010101" pitchFamily="2" charset="-122"/>
            </a:endParaRPr>
          </a:p>
        </p:txBody>
      </p:sp>
    </p:spTree>
    <p:extLst>
      <p:ext uri="{BB962C8B-B14F-4D97-AF65-F5344CB8AC3E}">
        <p14:creationId xmlns:p14="http://schemas.microsoft.com/office/powerpoint/2010/main" val="3192587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 presetClass="entr" presetSubtype="4"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xmlns="" id="{8C4997FF-5ABA-42EF-A892-A99CD127EF38}"/>
              </a:ext>
            </a:extLst>
          </p:cNvPr>
          <p:cNvGrpSpPr/>
          <p:nvPr/>
        </p:nvGrpSpPr>
        <p:grpSpPr>
          <a:xfrm>
            <a:off x="199228" y="353544"/>
            <a:ext cx="3185419" cy="466490"/>
            <a:chOff x="199226" y="353544"/>
            <a:chExt cx="3185419" cy="466490"/>
          </a:xfrm>
        </p:grpSpPr>
        <p:sp>
          <p:nvSpPr>
            <p:cNvPr id="5" name="Freeform 5">
              <a:extLst>
                <a:ext uri="{FF2B5EF4-FFF2-40B4-BE49-F238E27FC236}">
                  <a16:creationId xmlns:a16="http://schemas.microsoft.com/office/drawing/2014/main" xmlns="" id="{F5F43984-8A82-4A13-98B8-2352401ECCCD}"/>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6" name="Freeform 6">
              <a:extLst>
                <a:ext uri="{FF2B5EF4-FFF2-40B4-BE49-F238E27FC236}">
                  <a16:creationId xmlns:a16="http://schemas.microsoft.com/office/drawing/2014/main" xmlns="" id="{52712EE6-C6DB-4198-9C8B-7834E0963ACC}"/>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7" name="Freeform 7">
              <a:extLst>
                <a:ext uri="{FF2B5EF4-FFF2-40B4-BE49-F238E27FC236}">
                  <a16:creationId xmlns:a16="http://schemas.microsoft.com/office/drawing/2014/main" xmlns="" id="{4CB6073B-A865-4714-BF42-1F79FFA63E5C}"/>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8" name="TextBox 54">
              <a:extLst>
                <a:ext uri="{FF2B5EF4-FFF2-40B4-BE49-F238E27FC236}">
                  <a16:creationId xmlns:a16="http://schemas.microsoft.com/office/drawing/2014/main" xmlns="" id="{F7850E3C-49D2-4581-B4A8-AD8C43D28F9F}"/>
                </a:ext>
              </a:extLst>
            </p:cNvPr>
            <p:cNvSpPr txBox="1"/>
            <p:nvPr/>
          </p:nvSpPr>
          <p:spPr>
            <a:xfrm>
              <a:off x="615627" y="364150"/>
              <a:ext cx="2769018"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9.1 </a:t>
              </a:r>
              <a:r>
                <a:rPr lang="zh-CN" altLang="en-US" sz="24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恶意</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代码</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pic>
        <p:nvPicPr>
          <p:cNvPr id="11" name="图片 10"/>
          <p:cNvPicPr>
            <a:picLocks noChangeAspect="1"/>
          </p:cNvPicPr>
          <p:nvPr/>
        </p:nvPicPr>
        <p:blipFill>
          <a:blip r:embed="rId2"/>
          <a:stretch>
            <a:fillRect/>
          </a:stretch>
        </p:blipFill>
        <p:spPr>
          <a:xfrm>
            <a:off x="394708" y="1105772"/>
            <a:ext cx="8023578" cy="5255989"/>
          </a:xfrm>
          <a:prstGeom prst="rect">
            <a:avLst/>
          </a:prstGeom>
        </p:spPr>
      </p:pic>
    </p:spTree>
    <p:extLst>
      <p:ext uri="{BB962C8B-B14F-4D97-AF65-F5344CB8AC3E}">
        <p14:creationId xmlns:p14="http://schemas.microsoft.com/office/powerpoint/2010/main" val="480064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xmlns="" id="{8C4997FF-5ABA-42EF-A892-A99CD127EF38}"/>
              </a:ext>
            </a:extLst>
          </p:cNvPr>
          <p:cNvGrpSpPr/>
          <p:nvPr/>
        </p:nvGrpSpPr>
        <p:grpSpPr>
          <a:xfrm>
            <a:off x="199228" y="353544"/>
            <a:ext cx="3185419" cy="466490"/>
            <a:chOff x="199226" y="353544"/>
            <a:chExt cx="3185419" cy="466490"/>
          </a:xfrm>
        </p:grpSpPr>
        <p:sp>
          <p:nvSpPr>
            <p:cNvPr id="5" name="Freeform 5">
              <a:extLst>
                <a:ext uri="{FF2B5EF4-FFF2-40B4-BE49-F238E27FC236}">
                  <a16:creationId xmlns:a16="http://schemas.microsoft.com/office/drawing/2014/main" xmlns="" id="{F5F43984-8A82-4A13-98B8-2352401ECCCD}"/>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6" name="Freeform 6">
              <a:extLst>
                <a:ext uri="{FF2B5EF4-FFF2-40B4-BE49-F238E27FC236}">
                  <a16:creationId xmlns:a16="http://schemas.microsoft.com/office/drawing/2014/main" xmlns="" id="{52712EE6-C6DB-4198-9C8B-7834E0963ACC}"/>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7" name="Freeform 7">
              <a:extLst>
                <a:ext uri="{FF2B5EF4-FFF2-40B4-BE49-F238E27FC236}">
                  <a16:creationId xmlns:a16="http://schemas.microsoft.com/office/drawing/2014/main" xmlns="" id="{4CB6073B-A865-4714-BF42-1F79FFA63E5C}"/>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8" name="TextBox 54">
              <a:extLst>
                <a:ext uri="{FF2B5EF4-FFF2-40B4-BE49-F238E27FC236}">
                  <a16:creationId xmlns:a16="http://schemas.microsoft.com/office/drawing/2014/main" xmlns="" id="{F7850E3C-49D2-4581-B4A8-AD8C43D28F9F}"/>
                </a:ext>
              </a:extLst>
            </p:cNvPr>
            <p:cNvSpPr txBox="1"/>
            <p:nvPr/>
          </p:nvSpPr>
          <p:spPr>
            <a:xfrm>
              <a:off x="615627" y="364150"/>
              <a:ext cx="2769018"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9.1 </a:t>
              </a:r>
              <a:r>
                <a:rPr lang="zh-CN" altLang="en-US" sz="24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恶意</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代码</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pic>
        <p:nvPicPr>
          <p:cNvPr id="2" name="图片 1"/>
          <p:cNvPicPr>
            <a:picLocks noChangeAspect="1"/>
          </p:cNvPicPr>
          <p:nvPr/>
        </p:nvPicPr>
        <p:blipFill>
          <a:blip r:embed="rId2"/>
          <a:stretch>
            <a:fillRect/>
          </a:stretch>
        </p:blipFill>
        <p:spPr>
          <a:xfrm>
            <a:off x="527992" y="1915886"/>
            <a:ext cx="7970816" cy="2786743"/>
          </a:xfrm>
          <a:prstGeom prst="rect">
            <a:avLst/>
          </a:prstGeom>
        </p:spPr>
      </p:pic>
    </p:spTree>
    <p:extLst>
      <p:ext uri="{BB962C8B-B14F-4D97-AF65-F5344CB8AC3E}">
        <p14:creationId xmlns:p14="http://schemas.microsoft.com/office/powerpoint/2010/main" val="3504890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xmlns="" id="{8C4997FF-5ABA-42EF-A892-A99CD127EF38}"/>
              </a:ext>
            </a:extLst>
          </p:cNvPr>
          <p:cNvGrpSpPr/>
          <p:nvPr/>
        </p:nvGrpSpPr>
        <p:grpSpPr>
          <a:xfrm>
            <a:off x="199228" y="353544"/>
            <a:ext cx="3185419" cy="466490"/>
            <a:chOff x="199226" y="353544"/>
            <a:chExt cx="3185419" cy="466490"/>
          </a:xfrm>
        </p:grpSpPr>
        <p:sp>
          <p:nvSpPr>
            <p:cNvPr id="5" name="Freeform 5">
              <a:extLst>
                <a:ext uri="{FF2B5EF4-FFF2-40B4-BE49-F238E27FC236}">
                  <a16:creationId xmlns:a16="http://schemas.microsoft.com/office/drawing/2014/main" xmlns="" id="{F5F43984-8A82-4A13-98B8-2352401ECCCD}"/>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6" name="Freeform 6">
              <a:extLst>
                <a:ext uri="{FF2B5EF4-FFF2-40B4-BE49-F238E27FC236}">
                  <a16:creationId xmlns:a16="http://schemas.microsoft.com/office/drawing/2014/main" xmlns="" id="{52712EE6-C6DB-4198-9C8B-7834E0963ACC}"/>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7" name="Freeform 7">
              <a:extLst>
                <a:ext uri="{FF2B5EF4-FFF2-40B4-BE49-F238E27FC236}">
                  <a16:creationId xmlns:a16="http://schemas.microsoft.com/office/drawing/2014/main" xmlns="" id="{4CB6073B-A865-4714-BF42-1F79FFA63E5C}"/>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8" name="TextBox 54">
              <a:extLst>
                <a:ext uri="{FF2B5EF4-FFF2-40B4-BE49-F238E27FC236}">
                  <a16:creationId xmlns:a16="http://schemas.microsoft.com/office/drawing/2014/main" xmlns="" id="{F7850E3C-49D2-4581-B4A8-AD8C43D28F9F}"/>
                </a:ext>
              </a:extLst>
            </p:cNvPr>
            <p:cNvSpPr txBox="1"/>
            <p:nvPr/>
          </p:nvSpPr>
          <p:spPr>
            <a:xfrm>
              <a:off x="615627" y="364150"/>
              <a:ext cx="2769018"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9.1 </a:t>
              </a:r>
              <a:r>
                <a:rPr lang="zh-CN" altLang="en-US" sz="24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恶意</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代码</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a:blip r:embed="rId2"/>
          <a:stretch>
            <a:fillRect/>
          </a:stretch>
        </p:blipFill>
        <p:spPr>
          <a:xfrm>
            <a:off x="1239744" y="1500772"/>
            <a:ext cx="6293171" cy="4558514"/>
          </a:xfrm>
          <a:prstGeom prst="rect">
            <a:avLst/>
          </a:prstGeom>
        </p:spPr>
      </p:pic>
    </p:spTree>
    <p:extLst>
      <p:ext uri="{BB962C8B-B14F-4D97-AF65-F5344CB8AC3E}">
        <p14:creationId xmlns:p14="http://schemas.microsoft.com/office/powerpoint/2010/main" val="1183905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xmlns="" id="{8C4997FF-5ABA-42EF-A892-A99CD127EF38}"/>
              </a:ext>
            </a:extLst>
          </p:cNvPr>
          <p:cNvGrpSpPr/>
          <p:nvPr/>
        </p:nvGrpSpPr>
        <p:grpSpPr>
          <a:xfrm>
            <a:off x="199228" y="353544"/>
            <a:ext cx="3185419" cy="466490"/>
            <a:chOff x="199226" y="353544"/>
            <a:chExt cx="3185419" cy="466490"/>
          </a:xfrm>
        </p:grpSpPr>
        <p:sp>
          <p:nvSpPr>
            <p:cNvPr id="5" name="Freeform 5">
              <a:extLst>
                <a:ext uri="{FF2B5EF4-FFF2-40B4-BE49-F238E27FC236}">
                  <a16:creationId xmlns:a16="http://schemas.microsoft.com/office/drawing/2014/main" xmlns="" id="{F5F43984-8A82-4A13-98B8-2352401ECCCD}"/>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6" name="Freeform 6">
              <a:extLst>
                <a:ext uri="{FF2B5EF4-FFF2-40B4-BE49-F238E27FC236}">
                  <a16:creationId xmlns:a16="http://schemas.microsoft.com/office/drawing/2014/main" xmlns="" id="{52712EE6-C6DB-4198-9C8B-7834E0963ACC}"/>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7" name="Freeform 7">
              <a:extLst>
                <a:ext uri="{FF2B5EF4-FFF2-40B4-BE49-F238E27FC236}">
                  <a16:creationId xmlns:a16="http://schemas.microsoft.com/office/drawing/2014/main" xmlns="" id="{4CB6073B-A865-4714-BF42-1F79FFA63E5C}"/>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8" name="TextBox 54">
              <a:extLst>
                <a:ext uri="{FF2B5EF4-FFF2-40B4-BE49-F238E27FC236}">
                  <a16:creationId xmlns:a16="http://schemas.microsoft.com/office/drawing/2014/main" xmlns="" id="{F7850E3C-49D2-4581-B4A8-AD8C43D28F9F}"/>
                </a:ext>
              </a:extLst>
            </p:cNvPr>
            <p:cNvSpPr txBox="1"/>
            <p:nvPr/>
          </p:nvSpPr>
          <p:spPr>
            <a:xfrm>
              <a:off x="615627" y="364150"/>
              <a:ext cx="2769018"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9.1 </a:t>
              </a:r>
              <a:r>
                <a:rPr lang="zh-CN" altLang="en-US" sz="24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恶意</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代码</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pic>
        <p:nvPicPr>
          <p:cNvPr id="9" name="图片 8"/>
          <p:cNvPicPr>
            <a:picLocks noChangeAspect="1"/>
          </p:cNvPicPr>
          <p:nvPr/>
        </p:nvPicPr>
        <p:blipFill>
          <a:blip r:embed="rId2"/>
          <a:stretch>
            <a:fillRect/>
          </a:stretch>
        </p:blipFill>
        <p:spPr>
          <a:xfrm>
            <a:off x="199228" y="1973945"/>
            <a:ext cx="8620432" cy="2639438"/>
          </a:xfrm>
          <a:prstGeom prst="rect">
            <a:avLst/>
          </a:prstGeom>
        </p:spPr>
      </p:pic>
    </p:spTree>
    <p:extLst>
      <p:ext uri="{BB962C8B-B14F-4D97-AF65-F5344CB8AC3E}">
        <p14:creationId xmlns:p14="http://schemas.microsoft.com/office/powerpoint/2010/main" val="3045403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1307889"/>
            <a:ext cx="9144000" cy="5064101"/>
          </a:xfrm>
          <a:prstGeom prst="rect">
            <a:avLst/>
          </a:prstGeom>
        </p:spPr>
      </p:pic>
      <p:grpSp>
        <p:nvGrpSpPr>
          <p:cNvPr id="4" name="组合 3">
            <a:extLst>
              <a:ext uri="{FF2B5EF4-FFF2-40B4-BE49-F238E27FC236}">
                <a16:creationId xmlns:a16="http://schemas.microsoft.com/office/drawing/2014/main" xmlns="" id="{5FAC4E7E-EBDC-46DC-B5B3-F493E0F85BE6}"/>
              </a:ext>
            </a:extLst>
          </p:cNvPr>
          <p:cNvGrpSpPr/>
          <p:nvPr/>
        </p:nvGrpSpPr>
        <p:grpSpPr>
          <a:xfrm>
            <a:off x="199228" y="353544"/>
            <a:ext cx="3185419" cy="466490"/>
            <a:chOff x="199226" y="353544"/>
            <a:chExt cx="3185419" cy="466490"/>
          </a:xfrm>
        </p:grpSpPr>
        <p:sp>
          <p:nvSpPr>
            <p:cNvPr id="5" name="Freeform 5">
              <a:extLst>
                <a:ext uri="{FF2B5EF4-FFF2-40B4-BE49-F238E27FC236}">
                  <a16:creationId xmlns:a16="http://schemas.microsoft.com/office/drawing/2014/main" xmlns="" id="{F19BB08D-79AB-482E-AECE-09F18558A343}"/>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6" name="Freeform 6">
              <a:extLst>
                <a:ext uri="{FF2B5EF4-FFF2-40B4-BE49-F238E27FC236}">
                  <a16:creationId xmlns:a16="http://schemas.microsoft.com/office/drawing/2014/main" xmlns="" id="{4FD91BFC-2024-4AC2-9CF0-B3D750D38C0A}"/>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7" name="Freeform 7">
              <a:extLst>
                <a:ext uri="{FF2B5EF4-FFF2-40B4-BE49-F238E27FC236}">
                  <a16:creationId xmlns:a16="http://schemas.microsoft.com/office/drawing/2014/main" xmlns="" id="{751A1956-A403-4764-949C-EF7397DFB0A1}"/>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8" name="TextBox 54">
              <a:extLst>
                <a:ext uri="{FF2B5EF4-FFF2-40B4-BE49-F238E27FC236}">
                  <a16:creationId xmlns:a16="http://schemas.microsoft.com/office/drawing/2014/main" xmlns="" id="{F382FA5C-4CFE-462B-95AB-0D98B01F6834}"/>
                </a:ext>
              </a:extLst>
            </p:cNvPr>
            <p:cNvSpPr txBox="1"/>
            <p:nvPr/>
          </p:nvSpPr>
          <p:spPr>
            <a:xfrm>
              <a:off x="615627" y="364150"/>
              <a:ext cx="2769018"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9.1</a:t>
              </a:r>
              <a:r>
                <a:rPr lang="en-US" altLang="zh-CN" sz="24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恶意代码</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4010308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5436" y="1279528"/>
            <a:ext cx="7886700" cy="1325563"/>
          </a:xfrm>
        </p:spPr>
        <p:txBody>
          <a:bodyPr>
            <a:normAutofit/>
          </a:bodyPr>
          <a:lstStyle/>
          <a:p>
            <a:r>
              <a:rPr lang="en-US" altLang="zh-CN" dirty="0"/>
              <a:t>《</a:t>
            </a:r>
            <a:r>
              <a:rPr lang="zh-CN" altLang="en-US" dirty="0"/>
              <a:t>网络安全法</a:t>
            </a:r>
            <a:r>
              <a:rPr lang="en-US" altLang="zh-CN" dirty="0"/>
              <a:t>》</a:t>
            </a:r>
            <a:endParaRPr lang="zh-CN" altLang="en-US" dirty="0"/>
          </a:p>
        </p:txBody>
      </p:sp>
      <p:sp>
        <p:nvSpPr>
          <p:cNvPr id="3" name="内容占位符 2"/>
          <p:cNvSpPr>
            <a:spLocks noGrp="1"/>
          </p:cNvSpPr>
          <p:nvPr>
            <p:ph idx="1"/>
          </p:nvPr>
        </p:nvSpPr>
        <p:spPr>
          <a:xfrm>
            <a:off x="246993" y="2207172"/>
            <a:ext cx="8650014" cy="3584028"/>
          </a:xfrm>
        </p:spPr>
        <p:txBody>
          <a:bodyPr>
            <a:normAutofit/>
          </a:bodyPr>
          <a:lstStyle/>
          <a:p>
            <a:r>
              <a:rPr lang="zh-CN" altLang="en-US" dirty="0"/>
              <a:t>由全国人民代表大会常务委员会于</a:t>
            </a:r>
            <a:r>
              <a:rPr lang="en-US" altLang="zh-CN" dirty="0"/>
              <a:t>2016</a:t>
            </a:r>
            <a:r>
              <a:rPr lang="zh-CN" altLang="en-US" dirty="0"/>
              <a:t>年</a:t>
            </a:r>
            <a:r>
              <a:rPr lang="en-US" altLang="zh-CN" dirty="0"/>
              <a:t>11</a:t>
            </a:r>
            <a:r>
              <a:rPr lang="zh-CN" altLang="en-US" dirty="0"/>
              <a:t>月</a:t>
            </a:r>
            <a:r>
              <a:rPr lang="en-US" altLang="zh-CN" dirty="0"/>
              <a:t>7</a:t>
            </a:r>
            <a:r>
              <a:rPr lang="zh-CN" altLang="en-US" dirty="0"/>
              <a:t>日正式通过，自</a:t>
            </a:r>
            <a:r>
              <a:rPr lang="en-US" altLang="zh-CN" dirty="0"/>
              <a:t>2017</a:t>
            </a:r>
            <a:r>
              <a:rPr lang="zh-CN" altLang="en-US" dirty="0"/>
              <a:t>年</a:t>
            </a:r>
            <a:r>
              <a:rPr lang="en-US" altLang="zh-CN" dirty="0"/>
              <a:t>6</a:t>
            </a:r>
            <a:r>
              <a:rPr lang="zh-CN" altLang="en-US" dirty="0"/>
              <a:t>月</a:t>
            </a:r>
            <a:r>
              <a:rPr lang="en-US" altLang="zh-CN" dirty="0"/>
              <a:t>1</a:t>
            </a:r>
            <a:r>
              <a:rPr lang="zh-CN" altLang="en-US" dirty="0"/>
              <a:t>日起施行。</a:t>
            </a:r>
            <a:endParaRPr lang="en-US" altLang="zh-CN" dirty="0"/>
          </a:p>
          <a:p>
            <a:pPr lvl="1"/>
            <a:r>
              <a:rPr lang="zh-CN" altLang="en-US" dirty="0"/>
              <a:t>加强了公民个人信息的保护</a:t>
            </a:r>
            <a:endParaRPr lang="en-US" altLang="zh-CN" dirty="0"/>
          </a:p>
          <a:p>
            <a:pPr lvl="1"/>
            <a:r>
              <a:rPr lang="zh-CN" altLang="en-US" dirty="0"/>
              <a:t>以法律形式明确“网络实名制”</a:t>
            </a:r>
            <a:endParaRPr lang="en-US" altLang="zh-CN" dirty="0"/>
          </a:p>
          <a:p>
            <a:pPr lvl="2"/>
            <a:r>
              <a:rPr lang="zh-CN" altLang="en-US" dirty="0"/>
              <a:t>后台实名</a:t>
            </a:r>
            <a:endParaRPr lang="en-US" altLang="zh-CN" dirty="0"/>
          </a:p>
          <a:p>
            <a:pPr lvl="2"/>
            <a:r>
              <a:rPr lang="zh-CN" altLang="en-US" dirty="0"/>
              <a:t>前台自愿</a:t>
            </a:r>
            <a:endParaRPr lang="en-US" altLang="zh-CN" dirty="0"/>
          </a:p>
          <a:p>
            <a:pPr lvl="1"/>
            <a:r>
              <a:rPr lang="zh-CN" altLang="en-US" dirty="0">
                <a:solidFill>
                  <a:srgbClr val="FF0066"/>
                </a:solidFill>
              </a:rPr>
              <a:t>网络不是法外之地，</a:t>
            </a:r>
            <a:r>
              <a:rPr lang="en-US" altLang="zh-CN" dirty="0"/>
              <a:t>《</a:t>
            </a:r>
            <a:r>
              <a:rPr lang="zh-CN" altLang="en-US" dirty="0"/>
              <a:t>网络安全法</a:t>
            </a:r>
            <a:r>
              <a:rPr lang="en-US" altLang="zh-CN" dirty="0"/>
              <a:t>》</a:t>
            </a:r>
            <a:r>
              <a:rPr lang="zh-CN" altLang="en-US" dirty="0"/>
              <a:t>为各方参与互联网上的行为提供非常重要的准则，所有参与者都应按照</a:t>
            </a:r>
            <a:r>
              <a:rPr lang="en-US" altLang="zh-CN" dirty="0"/>
              <a:t>《</a:t>
            </a:r>
            <a:r>
              <a:rPr lang="zh-CN" altLang="en-US" dirty="0"/>
              <a:t>网络安全法</a:t>
            </a:r>
            <a:r>
              <a:rPr lang="en-US" altLang="zh-CN" dirty="0"/>
              <a:t>》</a:t>
            </a:r>
            <a:r>
              <a:rPr lang="zh-CN" altLang="en-US" dirty="0"/>
              <a:t>的要求来规范自己的行为。</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5383" y="-12763"/>
            <a:ext cx="2798618" cy="1368779"/>
          </a:xfrm>
          <a:prstGeom prst="rect">
            <a:avLst/>
          </a:prstGeom>
        </p:spPr>
      </p:pic>
      <p:grpSp>
        <p:nvGrpSpPr>
          <p:cNvPr id="5" name="组合 4">
            <a:extLst>
              <a:ext uri="{FF2B5EF4-FFF2-40B4-BE49-F238E27FC236}">
                <a16:creationId xmlns:a16="http://schemas.microsoft.com/office/drawing/2014/main" xmlns="" id="{C3F46D46-DA6D-44F5-B415-BDB2C3E633BE}"/>
              </a:ext>
            </a:extLst>
          </p:cNvPr>
          <p:cNvGrpSpPr/>
          <p:nvPr/>
        </p:nvGrpSpPr>
        <p:grpSpPr>
          <a:xfrm>
            <a:off x="199228" y="353544"/>
            <a:ext cx="3185419" cy="466490"/>
            <a:chOff x="199226" y="353544"/>
            <a:chExt cx="3185419" cy="466490"/>
          </a:xfrm>
        </p:grpSpPr>
        <p:sp>
          <p:nvSpPr>
            <p:cNvPr id="6" name="Freeform 5">
              <a:extLst>
                <a:ext uri="{FF2B5EF4-FFF2-40B4-BE49-F238E27FC236}">
                  <a16:creationId xmlns:a16="http://schemas.microsoft.com/office/drawing/2014/main" xmlns="" id="{86772732-BA5B-4D8E-9034-1540B463462C}"/>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7" name="Freeform 6">
              <a:extLst>
                <a:ext uri="{FF2B5EF4-FFF2-40B4-BE49-F238E27FC236}">
                  <a16:creationId xmlns:a16="http://schemas.microsoft.com/office/drawing/2014/main" xmlns="" id="{E044723A-0973-4886-A997-A33B486CBD63}"/>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8" name="Freeform 7">
              <a:extLst>
                <a:ext uri="{FF2B5EF4-FFF2-40B4-BE49-F238E27FC236}">
                  <a16:creationId xmlns:a16="http://schemas.microsoft.com/office/drawing/2014/main" xmlns="" id="{FD681D7E-0306-417D-A1C6-2A7BBD7C8C63}"/>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9" name="TextBox 54">
              <a:extLst>
                <a:ext uri="{FF2B5EF4-FFF2-40B4-BE49-F238E27FC236}">
                  <a16:creationId xmlns:a16="http://schemas.microsoft.com/office/drawing/2014/main" xmlns="" id="{D3241A40-C36A-49EF-A391-99DD2CA638DA}"/>
                </a:ext>
              </a:extLst>
            </p:cNvPr>
            <p:cNvSpPr txBox="1"/>
            <p:nvPr/>
          </p:nvSpPr>
          <p:spPr>
            <a:xfrm>
              <a:off x="615627" y="364150"/>
              <a:ext cx="2769018"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9.1</a:t>
              </a:r>
              <a:r>
                <a:rPr lang="en-US" altLang="zh-CN" sz="24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恶意代码</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292094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anim calcmode="lin" valueType="num">
                                      <p:cBhvr>
                                        <p:cTn id="1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anim calcmode="lin" valueType="num">
                                      <p:cBhvr>
                                        <p:cTn id="1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nodeType="after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1000"/>
                                        <p:tgtEl>
                                          <p:spTgt spid="3">
                                            <p:txEl>
                                              <p:pRg st="5" end="5"/>
                                            </p:txEl>
                                          </p:spTgt>
                                        </p:tgtEl>
                                      </p:cBhvr>
                                    </p:animEffect>
                                    <p:anim calcmode="lin" valueType="num">
                                      <p:cBhvr>
                                        <p:cTn id="24"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68802" y="365128"/>
            <a:ext cx="4146549" cy="1325563"/>
          </a:xfrm>
        </p:spPr>
        <p:txBody>
          <a:bodyPr/>
          <a:lstStyle/>
          <a:p>
            <a:r>
              <a:rPr lang="zh-CN" altLang="en-US" dirty="0"/>
              <a:t>熊猫烧香</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208" y="1317482"/>
            <a:ext cx="6707829" cy="5417013"/>
          </a:xfrm>
        </p:spPr>
      </p:pic>
      <p:grpSp>
        <p:nvGrpSpPr>
          <p:cNvPr id="10" name="组合 9">
            <a:extLst>
              <a:ext uri="{FF2B5EF4-FFF2-40B4-BE49-F238E27FC236}">
                <a16:creationId xmlns:a16="http://schemas.microsoft.com/office/drawing/2014/main" xmlns="" id="{9DE572A0-7F2A-4613-90DA-27839152388D}"/>
              </a:ext>
            </a:extLst>
          </p:cNvPr>
          <p:cNvGrpSpPr/>
          <p:nvPr/>
        </p:nvGrpSpPr>
        <p:grpSpPr>
          <a:xfrm>
            <a:off x="199228" y="353544"/>
            <a:ext cx="3185419" cy="466490"/>
            <a:chOff x="199226" y="353544"/>
            <a:chExt cx="3185419" cy="466490"/>
          </a:xfrm>
        </p:grpSpPr>
        <p:sp>
          <p:nvSpPr>
            <p:cNvPr id="11" name="Freeform 5">
              <a:extLst>
                <a:ext uri="{FF2B5EF4-FFF2-40B4-BE49-F238E27FC236}">
                  <a16:creationId xmlns:a16="http://schemas.microsoft.com/office/drawing/2014/main" xmlns="" id="{DD25C26C-B78C-47FD-B8C9-AA65193F6CCD}"/>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2" name="Freeform 6">
              <a:extLst>
                <a:ext uri="{FF2B5EF4-FFF2-40B4-BE49-F238E27FC236}">
                  <a16:creationId xmlns:a16="http://schemas.microsoft.com/office/drawing/2014/main" xmlns="" id="{6DFB74DB-EF6C-4A51-ADC0-66EB4AA5EA7D}"/>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3" name="Freeform 7">
              <a:extLst>
                <a:ext uri="{FF2B5EF4-FFF2-40B4-BE49-F238E27FC236}">
                  <a16:creationId xmlns:a16="http://schemas.microsoft.com/office/drawing/2014/main" xmlns="" id="{0282541D-7034-47B9-B296-BDE842E4C6D0}"/>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4" name="TextBox 54">
              <a:extLst>
                <a:ext uri="{FF2B5EF4-FFF2-40B4-BE49-F238E27FC236}">
                  <a16:creationId xmlns:a16="http://schemas.microsoft.com/office/drawing/2014/main" xmlns="" id="{989F45B4-94B7-40C2-9C1C-9D186B172928}"/>
                </a:ext>
              </a:extLst>
            </p:cNvPr>
            <p:cNvSpPr txBox="1"/>
            <p:nvPr/>
          </p:nvSpPr>
          <p:spPr>
            <a:xfrm>
              <a:off x="615627" y="364150"/>
              <a:ext cx="2769018"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9.1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恶意代码</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408754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9" name="Rectangle 3">
            <a:extLst>
              <a:ext uri="{FF2B5EF4-FFF2-40B4-BE49-F238E27FC236}">
                <a16:creationId xmlns:a16="http://schemas.microsoft.com/office/drawing/2014/main" xmlns="" id="{2C303190-B83E-489D-B007-03F80B7ECF97}"/>
              </a:ext>
            </a:extLst>
          </p:cNvPr>
          <p:cNvSpPr>
            <a:spLocks noGrp="1" noChangeArrowheads="1"/>
          </p:cNvSpPr>
          <p:nvPr>
            <p:ph idx="1"/>
          </p:nvPr>
        </p:nvSpPr>
        <p:spPr/>
        <p:txBody>
          <a:bodyPr/>
          <a:lstStyle/>
          <a:p>
            <a:r>
              <a:rPr lang="zh-CN" altLang="en-US" dirty="0">
                <a:latin typeface="宋体" panose="02010600030101010101" pitchFamily="2" charset="-122"/>
                <a:ea typeface="宋体" panose="02010600030101010101" pitchFamily="2" charset="-122"/>
              </a:rPr>
              <a:t>恶意代码（</a:t>
            </a:r>
            <a:r>
              <a:rPr lang="en-US" altLang="zh-CN" dirty="0">
                <a:latin typeface="宋体" panose="02010600030101010101" pitchFamily="2" charset="-122"/>
                <a:ea typeface="宋体" panose="02010600030101010101" pitchFamily="2" charset="-122"/>
              </a:rPr>
              <a:t>Malicious code</a:t>
            </a:r>
            <a:r>
              <a:rPr lang="zh-CN" altLang="en-US" dirty="0">
                <a:latin typeface="宋体" panose="02010600030101010101" pitchFamily="2" charset="-122"/>
                <a:ea typeface="宋体" panose="02010600030101010101" pitchFamily="2" charset="-122"/>
              </a:rPr>
              <a:t>）是一种</a:t>
            </a:r>
            <a:r>
              <a:rPr lang="zh-CN" altLang="en-US" dirty="0">
                <a:solidFill>
                  <a:srgbClr val="FF0000"/>
                </a:solidFill>
                <a:latin typeface="宋体" panose="02010600030101010101" pitchFamily="2" charset="-122"/>
                <a:ea typeface="宋体" panose="02010600030101010101" pitchFamily="2" charset="-122"/>
              </a:rPr>
              <a:t>计算机程序</a:t>
            </a:r>
            <a:r>
              <a:rPr lang="zh-CN" altLang="en-US" dirty="0">
                <a:latin typeface="宋体" panose="02010600030101010101" pitchFamily="2" charset="-122"/>
                <a:ea typeface="宋体" panose="02010600030101010101" pitchFamily="2" charset="-122"/>
              </a:rPr>
              <a:t>，它通过把代码在</a:t>
            </a:r>
            <a:r>
              <a:rPr lang="zh-CN" altLang="en-US" dirty="0">
                <a:solidFill>
                  <a:srgbClr val="FF0000"/>
                </a:solidFill>
                <a:latin typeface="宋体" panose="02010600030101010101" pitchFamily="2" charset="-122"/>
                <a:ea typeface="宋体" panose="02010600030101010101" pitchFamily="2" charset="-122"/>
              </a:rPr>
              <a:t>不被察觉</a:t>
            </a:r>
            <a:r>
              <a:rPr lang="zh-CN" altLang="en-US" dirty="0">
                <a:latin typeface="宋体" panose="02010600030101010101" pitchFamily="2" charset="-122"/>
                <a:ea typeface="宋体" panose="02010600030101010101" pitchFamily="2" charset="-122"/>
              </a:rPr>
              <a:t>的情况下</a:t>
            </a:r>
            <a:r>
              <a:rPr lang="zh-CN" altLang="en-US" dirty="0">
                <a:solidFill>
                  <a:srgbClr val="FF0000"/>
                </a:solidFill>
                <a:latin typeface="宋体" panose="02010600030101010101" pitchFamily="2" charset="-122"/>
                <a:ea typeface="宋体" panose="02010600030101010101" pitchFamily="2" charset="-122"/>
              </a:rPr>
              <a:t>嵌入到另一段程序</a:t>
            </a:r>
            <a:r>
              <a:rPr lang="zh-CN" altLang="en-US" dirty="0">
                <a:latin typeface="宋体" panose="02010600030101010101" pitchFamily="2" charset="-122"/>
                <a:ea typeface="宋体" panose="02010600030101010101" pitchFamily="2" charset="-122"/>
              </a:rPr>
              <a:t>中，从而达到运行具有入侵性或破坏性的程序，或破坏被感染电脑数据的安全性和完整性的目的。 </a:t>
            </a:r>
          </a:p>
          <a:p>
            <a:r>
              <a:rPr lang="zh-CN" altLang="en-US" dirty="0">
                <a:latin typeface="宋体" panose="02010600030101010101" pitchFamily="2" charset="-122"/>
                <a:ea typeface="宋体" panose="02010600030101010101" pitchFamily="2" charset="-122"/>
              </a:rPr>
              <a:t>按传播方式，恶意代码大致分成</a:t>
            </a:r>
            <a:r>
              <a:rPr lang="zh-CN" altLang="en-US" dirty="0">
                <a:solidFill>
                  <a:srgbClr val="FF0000"/>
                </a:solidFill>
                <a:latin typeface="宋体" panose="02010600030101010101" pitchFamily="2" charset="-122"/>
                <a:ea typeface="宋体" panose="02010600030101010101" pitchFamily="2" charset="-122"/>
              </a:rPr>
              <a:t>计算机病毒、蠕虫、特洛伊木马、移动代码和复合型病毒</a:t>
            </a:r>
            <a:r>
              <a:rPr lang="zh-CN" altLang="en-US" dirty="0">
                <a:latin typeface="宋体" panose="02010600030101010101" pitchFamily="2" charset="-122"/>
                <a:ea typeface="宋体" panose="02010600030101010101" pitchFamily="2" charset="-122"/>
              </a:rPr>
              <a:t>等。</a:t>
            </a:r>
            <a:r>
              <a:rPr lang="zh-CN" altLang="en-US" dirty="0">
                <a:ea typeface="宋体" panose="02010600030101010101" pitchFamily="2" charset="-122"/>
              </a:rPr>
              <a:t> </a:t>
            </a:r>
          </a:p>
        </p:txBody>
      </p:sp>
      <p:sp>
        <p:nvSpPr>
          <p:cNvPr id="4" name="日期占位符 3">
            <a:extLst>
              <a:ext uri="{FF2B5EF4-FFF2-40B4-BE49-F238E27FC236}">
                <a16:creationId xmlns:a16="http://schemas.microsoft.com/office/drawing/2014/main" xmlns="" id="{C547AC2E-CDFA-4471-8A2E-B1C6E80F6004}"/>
              </a:ext>
            </a:extLst>
          </p:cNvPr>
          <p:cNvSpPr>
            <a:spLocks noGrp="1"/>
          </p:cNvSpPr>
          <p:nvPr>
            <p:ph type="dt" sz="half" idx="10"/>
          </p:nvPr>
        </p:nvSpPr>
        <p:spPr/>
        <p:txBody>
          <a:bodyPr/>
          <a:lstStyle/>
          <a:p>
            <a:fld id="{47B4CB23-D78A-40C9-99C8-34F03484B2AB}" type="datetime1">
              <a:rPr lang="zh-CN" altLang="en-US"/>
              <a:pPr/>
              <a:t>2020/4/21</a:t>
            </a:fld>
            <a:endParaRPr lang="en-AU" altLang="zh-CN"/>
          </a:p>
        </p:txBody>
      </p:sp>
      <p:sp>
        <p:nvSpPr>
          <p:cNvPr id="5" name="页脚占位符 4">
            <a:extLst>
              <a:ext uri="{FF2B5EF4-FFF2-40B4-BE49-F238E27FC236}">
                <a16:creationId xmlns:a16="http://schemas.microsoft.com/office/drawing/2014/main" xmlns="" id="{32ADD4E0-30E4-4C44-95BA-2F40D1C9A7AC}"/>
              </a:ext>
            </a:extLst>
          </p:cNvPr>
          <p:cNvSpPr>
            <a:spLocks noGrp="1"/>
          </p:cNvSpPr>
          <p:nvPr>
            <p:ph type="ftr" sz="quarter" idx="11"/>
          </p:nvPr>
        </p:nvSpPr>
        <p:spPr/>
        <p:txBody>
          <a:bodyPr/>
          <a:lstStyle/>
          <a:p>
            <a:r>
              <a:rPr lang="en-AU" altLang="zh-CN"/>
              <a:t>Ch11 </a:t>
            </a:r>
            <a:r>
              <a:rPr lang="zh-CN" altLang="en-AU"/>
              <a:t>恶意代码</a:t>
            </a:r>
          </a:p>
        </p:txBody>
      </p:sp>
      <p:sp>
        <p:nvSpPr>
          <p:cNvPr id="6" name="灯片编号占位符 5">
            <a:extLst>
              <a:ext uri="{FF2B5EF4-FFF2-40B4-BE49-F238E27FC236}">
                <a16:creationId xmlns:a16="http://schemas.microsoft.com/office/drawing/2014/main" xmlns="" id="{2A222070-E292-4AF2-8318-E7DF1BA8BD25}"/>
              </a:ext>
            </a:extLst>
          </p:cNvPr>
          <p:cNvSpPr>
            <a:spLocks noGrp="1"/>
          </p:cNvSpPr>
          <p:nvPr>
            <p:ph type="sldNum" sz="quarter" idx="12"/>
          </p:nvPr>
        </p:nvSpPr>
        <p:spPr/>
        <p:txBody>
          <a:bodyPr/>
          <a:lstStyle/>
          <a:p>
            <a:fld id="{D8F9AAA8-C4B7-4469-AFBD-041BF2EF1C3C}" type="slidenum">
              <a:rPr lang="zh-CN" altLang="en-AU"/>
              <a:pPr/>
              <a:t>20</a:t>
            </a:fld>
            <a:endParaRPr lang="en-AU" altLang="zh-CN"/>
          </a:p>
        </p:txBody>
      </p:sp>
      <p:grpSp>
        <p:nvGrpSpPr>
          <p:cNvPr id="7" name="组合 6">
            <a:extLst>
              <a:ext uri="{FF2B5EF4-FFF2-40B4-BE49-F238E27FC236}">
                <a16:creationId xmlns:a16="http://schemas.microsoft.com/office/drawing/2014/main" xmlns="" id="{AE3420D9-6995-4F53-B1E6-A8BBF22BB0EC}"/>
              </a:ext>
            </a:extLst>
          </p:cNvPr>
          <p:cNvGrpSpPr/>
          <p:nvPr/>
        </p:nvGrpSpPr>
        <p:grpSpPr>
          <a:xfrm>
            <a:off x="199228" y="353544"/>
            <a:ext cx="3185419" cy="466490"/>
            <a:chOff x="199226" y="353544"/>
            <a:chExt cx="3185419" cy="466490"/>
          </a:xfrm>
        </p:grpSpPr>
        <p:sp>
          <p:nvSpPr>
            <p:cNvPr id="8" name="Freeform 5">
              <a:extLst>
                <a:ext uri="{FF2B5EF4-FFF2-40B4-BE49-F238E27FC236}">
                  <a16:creationId xmlns:a16="http://schemas.microsoft.com/office/drawing/2014/main" xmlns="" id="{68FD1D65-E519-4FB2-953F-B4879823DF22}"/>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9" name="Freeform 6">
              <a:extLst>
                <a:ext uri="{FF2B5EF4-FFF2-40B4-BE49-F238E27FC236}">
                  <a16:creationId xmlns:a16="http://schemas.microsoft.com/office/drawing/2014/main" xmlns="" id="{B9FC0EAC-0DD5-4E7E-9267-95540450DE6E}"/>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0" name="Freeform 7">
              <a:extLst>
                <a:ext uri="{FF2B5EF4-FFF2-40B4-BE49-F238E27FC236}">
                  <a16:creationId xmlns:a16="http://schemas.microsoft.com/office/drawing/2014/main" xmlns="" id="{EE3BCD56-7F64-48EF-A043-B47309DDE4BF}"/>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1" name="TextBox 54">
              <a:extLst>
                <a:ext uri="{FF2B5EF4-FFF2-40B4-BE49-F238E27FC236}">
                  <a16:creationId xmlns:a16="http://schemas.microsoft.com/office/drawing/2014/main" xmlns="" id="{E5F508B7-E744-4A09-98C0-41EBDC888F95}"/>
                </a:ext>
              </a:extLst>
            </p:cNvPr>
            <p:cNvSpPr txBox="1"/>
            <p:nvPr/>
          </p:nvSpPr>
          <p:spPr>
            <a:xfrm>
              <a:off x="615627" y="364150"/>
              <a:ext cx="2769018"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9.1</a:t>
              </a:r>
              <a:r>
                <a:rPr lang="en-US" altLang="zh-CN" sz="24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恶意代码</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4936300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3">
            <a:extLst>
              <a:ext uri="{FF2B5EF4-FFF2-40B4-BE49-F238E27FC236}">
                <a16:creationId xmlns:a16="http://schemas.microsoft.com/office/drawing/2014/main" xmlns="" id="{2C239111-824B-4B24-87A7-D9C0DB05A29A}"/>
              </a:ext>
            </a:extLst>
          </p:cNvPr>
          <p:cNvSpPr>
            <a:spLocks noGrp="1"/>
          </p:cNvSpPr>
          <p:nvPr>
            <p:ph type="dt" sz="half" idx="10"/>
          </p:nvPr>
        </p:nvSpPr>
        <p:spPr/>
        <p:txBody>
          <a:bodyPr/>
          <a:lstStyle/>
          <a:p>
            <a:fld id="{8F78FA46-295A-4E3F-855E-F7F3FD563D75}" type="datetime1">
              <a:rPr lang="zh-CN" altLang="en-US"/>
              <a:pPr/>
              <a:t>2020/4/21</a:t>
            </a:fld>
            <a:endParaRPr lang="en-AU" altLang="zh-CN"/>
          </a:p>
        </p:txBody>
      </p:sp>
      <p:sp>
        <p:nvSpPr>
          <p:cNvPr id="4" name="页脚占位符 4">
            <a:extLst>
              <a:ext uri="{FF2B5EF4-FFF2-40B4-BE49-F238E27FC236}">
                <a16:creationId xmlns:a16="http://schemas.microsoft.com/office/drawing/2014/main" xmlns="" id="{9D747A8D-9ABD-497B-B261-2D9B5F17A868}"/>
              </a:ext>
            </a:extLst>
          </p:cNvPr>
          <p:cNvSpPr>
            <a:spLocks noGrp="1"/>
          </p:cNvSpPr>
          <p:nvPr>
            <p:ph type="ftr" sz="quarter" idx="11"/>
          </p:nvPr>
        </p:nvSpPr>
        <p:spPr/>
        <p:txBody>
          <a:bodyPr/>
          <a:lstStyle/>
          <a:p>
            <a:r>
              <a:rPr lang="en-AU" altLang="zh-CN"/>
              <a:t>Ch11 </a:t>
            </a:r>
            <a:r>
              <a:rPr lang="zh-CN" altLang="en-AU"/>
              <a:t>恶意代码</a:t>
            </a:r>
          </a:p>
        </p:txBody>
      </p:sp>
      <p:sp>
        <p:nvSpPr>
          <p:cNvPr id="5" name="灯片编号占位符 5">
            <a:extLst>
              <a:ext uri="{FF2B5EF4-FFF2-40B4-BE49-F238E27FC236}">
                <a16:creationId xmlns:a16="http://schemas.microsoft.com/office/drawing/2014/main" xmlns="" id="{B1F1AD8F-BF0A-4F08-8321-663CDF6B9013}"/>
              </a:ext>
            </a:extLst>
          </p:cNvPr>
          <p:cNvSpPr>
            <a:spLocks noGrp="1"/>
          </p:cNvSpPr>
          <p:nvPr>
            <p:ph type="sldNum" sz="quarter" idx="12"/>
          </p:nvPr>
        </p:nvSpPr>
        <p:spPr/>
        <p:txBody>
          <a:bodyPr/>
          <a:lstStyle/>
          <a:p>
            <a:fld id="{9F4580E1-AE6D-4A8D-B063-2C2417C0942C}" type="slidenum">
              <a:rPr lang="zh-CN" altLang="en-AU"/>
              <a:pPr/>
              <a:t>21</a:t>
            </a:fld>
            <a:endParaRPr lang="en-AU" altLang="zh-CN"/>
          </a:p>
        </p:txBody>
      </p:sp>
      <p:sp>
        <p:nvSpPr>
          <p:cNvPr id="8" name="Rectangle 4">
            <a:extLst>
              <a:ext uri="{FF2B5EF4-FFF2-40B4-BE49-F238E27FC236}">
                <a16:creationId xmlns:a16="http://schemas.microsoft.com/office/drawing/2014/main" xmlns="" id="{50E76E53-4648-488F-916B-7A3796CAA3B9}"/>
              </a:ext>
            </a:extLst>
          </p:cNvPr>
          <p:cNvSpPr>
            <a:spLocks noChangeArrowheads="1"/>
          </p:cNvSpPr>
          <p:nvPr/>
        </p:nvSpPr>
        <p:spPr bwMode="auto">
          <a:xfrm>
            <a:off x="210207" y="1363453"/>
            <a:ext cx="8777676" cy="4819781"/>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square">
            <a:spAutoFit/>
          </a:bodyPr>
          <a:lstStyle/>
          <a:p>
            <a:pPr indent="496778">
              <a:lnSpc>
                <a:spcPct val="160000"/>
              </a:lnSpc>
              <a:defRPr/>
            </a:pPr>
            <a:r>
              <a:rPr lang="zh-CN" altLang="en-US" sz="2585" b="1" dirty="0">
                <a:solidFill>
                  <a:srgbClr val="006600"/>
                </a:solidFill>
                <a:latin typeface="仿宋_GB2312" pitchFamily="49" charset="-122"/>
                <a:ea typeface="仿宋_GB2312" pitchFamily="49" charset="-122"/>
              </a:rPr>
              <a:t>计算机病毒</a:t>
            </a:r>
            <a:r>
              <a:rPr lang="zh-CN" altLang="en-US" sz="2585" b="1" dirty="0">
                <a:solidFill>
                  <a:srgbClr val="FF0066"/>
                </a:solidFill>
                <a:latin typeface="仿宋_GB2312" pitchFamily="49" charset="-122"/>
                <a:ea typeface="仿宋_GB2312" pitchFamily="49" charset="-122"/>
              </a:rPr>
              <a:t>是指编制或者在计算机程序中插入的</a:t>
            </a:r>
            <a:r>
              <a:rPr lang="zh-CN" altLang="en-US" sz="2585" b="1" dirty="0">
                <a:solidFill>
                  <a:srgbClr val="6600FF"/>
                </a:solidFill>
                <a:latin typeface="仿宋_GB2312" pitchFamily="49" charset="-122"/>
                <a:ea typeface="仿宋_GB2312" pitchFamily="49" charset="-122"/>
              </a:rPr>
              <a:t>“破坏计算机功能或者毁坏数据，影响计算机使用，并能自我复制的一组计算机指令或者程序代码”。</a:t>
            </a:r>
            <a:endParaRPr lang="zh-CN" altLang="en-US" sz="2585" b="1" dirty="0">
              <a:solidFill>
                <a:srgbClr val="2A547E"/>
              </a:solidFill>
              <a:latin typeface="仿宋_GB2312" pitchFamily="49" charset="-122"/>
              <a:ea typeface="仿宋_GB2312" pitchFamily="49" charset="-122"/>
            </a:endParaRPr>
          </a:p>
          <a:p>
            <a:pPr indent="496778">
              <a:lnSpc>
                <a:spcPct val="160000"/>
              </a:lnSpc>
              <a:defRPr/>
            </a:pPr>
            <a:endParaRPr lang="zh-CN" altLang="en-US" sz="2585" dirty="0">
              <a:solidFill>
                <a:srgbClr val="2A547E"/>
              </a:solidFill>
              <a:latin typeface="Times New Roman" pitchFamily="18" charset="0"/>
              <a:ea typeface="DFPHKStdKai-B5" pitchFamily="66" charset="-122"/>
            </a:endParaRPr>
          </a:p>
          <a:p>
            <a:pPr indent="496778">
              <a:lnSpc>
                <a:spcPct val="160000"/>
              </a:lnSpc>
              <a:defRPr/>
            </a:pPr>
            <a:r>
              <a:rPr lang="en-US" altLang="zh-CN" sz="2215" dirty="0">
                <a:solidFill>
                  <a:srgbClr val="2A547E"/>
                </a:solidFill>
                <a:latin typeface="Times New Roman" pitchFamily="18" charset="0"/>
              </a:rPr>
              <a:t>1994</a:t>
            </a:r>
            <a:r>
              <a:rPr lang="zh-CN" altLang="en-US" sz="2215" dirty="0">
                <a:solidFill>
                  <a:srgbClr val="2A547E"/>
                </a:solidFill>
                <a:latin typeface="Times New Roman" pitchFamily="18" charset="0"/>
              </a:rPr>
              <a:t>年</a:t>
            </a:r>
            <a:r>
              <a:rPr lang="en-US" altLang="zh-CN" sz="2215" dirty="0">
                <a:solidFill>
                  <a:srgbClr val="2A547E"/>
                </a:solidFill>
                <a:latin typeface="Times New Roman" pitchFamily="18" charset="0"/>
              </a:rPr>
              <a:t>2</a:t>
            </a:r>
            <a:r>
              <a:rPr lang="zh-CN" altLang="en-US" sz="2215" dirty="0">
                <a:solidFill>
                  <a:srgbClr val="2A547E"/>
                </a:solidFill>
                <a:latin typeface="Times New Roman" pitchFamily="18" charset="0"/>
              </a:rPr>
              <a:t>月</a:t>
            </a:r>
            <a:r>
              <a:rPr lang="en-US" altLang="zh-CN" sz="2215" dirty="0">
                <a:solidFill>
                  <a:srgbClr val="2A547E"/>
                </a:solidFill>
                <a:latin typeface="Times New Roman" pitchFamily="18" charset="0"/>
              </a:rPr>
              <a:t>18</a:t>
            </a:r>
            <a:r>
              <a:rPr lang="zh-CN" altLang="en-US" sz="2215" dirty="0">
                <a:solidFill>
                  <a:srgbClr val="2A547E"/>
                </a:solidFill>
                <a:latin typeface="Times New Roman" pitchFamily="18" charset="0"/>
              </a:rPr>
              <a:t>日</a:t>
            </a:r>
            <a:r>
              <a:rPr lang="en-US" altLang="zh-CN" sz="2215" dirty="0">
                <a:solidFill>
                  <a:srgbClr val="FF0000"/>
                </a:solidFill>
                <a:latin typeface="Times New Roman" pitchFamily="18" charset="0"/>
              </a:rPr>
              <a:t>《</a:t>
            </a:r>
            <a:r>
              <a:rPr lang="zh-CN" altLang="en-US" sz="2215" dirty="0">
                <a:solidFill>
                  <a:srgbClr val="FF0000"/>
                </a:solidFill>
                <a:latin typeface="Times New Roman" pitchFamily="18" charset="0"/>
              </a:rPr>
              <a:t>中华人民共和国计算机信息系统安全保护条例</a:t>
            </a:r>
            <a:r>
              <a:rPr lang="en-US" altLang="zh-CN" sz="2215" dirty="0">
                <a:solidFill>
                  <a:srgbClr val="FF0000"/>
                </a:solidFill>
                <a:latin typeface="Times New Roman" pitchFamily="18" charset="0"/>
              </a:rPr>
              <a:t>》</a:t>
            </a:r>
            <a:r>
              <a:rPr lang="zh-CN" altLang="en-US" sz="2215" dirty="0">
                <a:solidFill>
                  <a:srgbClr val="2A547E"/>
                </a:solidFill>
                <a:latin typeface="Times New Roman" pitchFamily="18" charset="0"/>
              </a:rPr>
              <a:t>第二十八条；</a:t>
            </a:r>
          </a:p>
          <a:p>
            <a:pPr indent="496778">
              <a:lnSpc>
                <a:spcPct val="160000"/>
              </a:lnSpc>
              <a:defRPr/>
            </a:pPr>
            <a:r>
              <a:rPr lang="zh-CN" altLang="en-US" sz="2215" dirty="0">
                <a:solidFill>
                  <a:srgbClr val="2A547E"/>
                </a:solidFill>
                <a:latin typeface="Times New Roman" pitchFamily="18" charset="0"/>
              </a:rPr>
              <a:t>截止</a:t>
            </a:r>
            <a:r>
              <a:rPr lang="en-US" altLang="zh-CN" sz="2215" dirty="0">
                <a:solidFill>
                  <a:srgbClr val="FF0000"/>
                </a:solidFill>
                <a:latin typeface="Times New Roman" pitchFamily="18" charset="0"/>
              </a:rPr>
              <a:t>2007</a:t>
            </a:r>
            <a:r>
              <a:rPr lang="zh-CN" altLang="en-US" sz="2215" dirty="0">
                <a:solidFill>
                  <a:srgbClr val="FF0000"/>
                </a:solidFill>
                <a:latin typeface="Times New Roman" pitchFamily="18" charset="0"/>
              </a:rPr>
              <a:t>年</a:t>
            </a:r>
            <a:r>
              <a:rPr lang="en-US" altLang="zh-CN" sz="2215" dirty="0">
                <a:solidFill>
                  <a:srgbClr val="FF0000"/>
                </a:solidFill>
                <a:latin typeface="Times New Roman" pitchFamily="18" charset="0"/>
              </a:rPr>
              <a:t>12</a:t>
            </a:r>
            <a:r>
              <a:rPr lang="zh-CN" altLang="en-US" sz="2215" dirty="0">
                <a:solidFill>
                  <a:srgbClr val="FF0000"/>
                </a:solidFill>
                <a:latin typeface="Times New Roman" pitchFamily="18" charset="0"/>
              </a:rPr>
              <a:t>月</a:t>
            </a:r>
            <a:r>
              <a:rPr lang="zh-CN" altLang="en-US" sz="2215" dirty="0">
                <a:solidFill>
                  <a:srgbClr val="2A547E"/>
                </a:solidFill>
                <a:latin typeface="Times New Roman" pitchFamily="18" charset="0"/>
              </a:rPr>
              <a:t>，中国仍然沿用此条例，没有新的修订。</a:t>
            </a:r>
          </a:p>
          <a:p>
            <a:pPr indent="496778">
              <a:lnSpc>
                <a:spcPct val="160000"/>
              </a:lnSpc>
              <a:defRPr/>
            </a:pPr>
            <a:r>
              <a:rPr lang="zh-CN" altLang="en-US" sz="2215" dirty="0">
                <a:solidFill>
                  <a:srgbClr val="2A547E"/>
                </a:solidFill>
                <a:latin typeface="Times New Roman" pitchFamily="18" charset="0"/>
              </a:rPr>
              <a:t>司法部门凭此法律定义可以逮捕病毒制作和散播者。</a:t>
            </a:r>
          </a:p>
        </p:txBody>
      </p:sp>
      <p:grpSp>
        <p:nvGrpSpPr>
          <p:cNvPr id="9" name="组合 8">
            <a:extLst>
              <a:ext uri="{FF2B5EF4-FFF2-40B4-BE49-F238E27FC236}">
                <a16:creationId xmlns:a16="http://schemas.microsoft.com/office/drawing/2014/main" xmlns="" id="{21A3C7D5-7C8B-475B-BBBE-0ED72AFF1AF4}"/>
              </a:ext>
            </a:extLst>
          </p:cNvPr>
          <p:cNvGrpSpPr/>
          <p:nvPr/>
        </p:nvGrpSpPr>
        <p:grpSpPr>
          <a:xfrm>
            <a:off x="199228" y="353544"/>
            <a:ext cx="3185419" cy="466490"/>
            <a:chOff x="199226" y="353544"/>
            <a:chExt cx="3185419" cy="466490"/>
          </a:xfrm>
        </p:grpSpPr>
        <p:sp>
          <p:nvSpPr>
            <p:cNvPr id="10" name="Freeform 5">
              <a:extLst>
                <a:ext uri="{FF2B5EF4-FFF2-40B4-BE49-F238E27FC236}">
                  <a16:creationId xmlns:a16="http://schemas.microsoft.com/office/drawing/2014/main" xmlns="" id="{FE9A0992-A1F6-4229-9C06-41DB1D7174C3}"/>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1" name="Freeform 6">
              <a:extLst>
                <a:ext uri="{FF2B5EF4-FFF2-40B4-BE49-F238E27FC236}">
                  <a16:creationId xmlns:a16="http://schemas.microsoft.com/office/drawing/2014/main" xmlns="" id="{B6241E2C-3DE8-4AFB-9D4B-B9E3D3740412}"/>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2" name="Freeform 7">
              <a:extLst>
                <a:ext uri="{FF2B5EF4-FFF2-40B4-BE49-F238E27FC236}">
                  <a16:creationId xmlns:a16="http://schemas.microsoft.com/office/drawing/2014/main" xmlns="" id="{0BFF540E-54CB-472E-98E3-A42AAD95EF43}"/>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3" name="TextBox 54">
              <a:extLst>
                <a:ext uri="{FF2B5EF4-FFF2-40B4-BE49-F238E27FC236}">
                  <a16:creationId xmlns:a16="http://schemas.microsoft.com/office/drawing/2014/main" xmlns="" id="{F9F1882E-2E37-4F83-889E-22654365F660}"/>
                </a:ext>
              </a:extLst>
            </p:cNvPr>
            <p:cNvSpPr txBox="1"/>
            <p:nvPr/>
          </p:nvSpPr>
          <p:spPr>
            <a:xfrm>
              <a:off x="615627" y="364150"/>
              <a:ext cx="2769018"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9.2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计算机病毒</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03317241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wipe(up)">
                                      <p:cBhvr>
                                        <p:cTn id="7" dur="500"/>
                                        <p:tgtEl>
                                          <p:spTgt spid="8">
                                            <p:bg/>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wipe(up)">
                                      <p:cBhvr>
                                        <p:cTn id="11" dur="500"/>
                                        <p:tgtEl>
                                          <p:spTgt spid="8">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8">
                                            <p:txEl>
                                              <p:pRg st="2" end="2"/>
                                            </p:txEl>
                                          </p:spTgt>
                                        </p:tgtEl>
                                        <p:attrNameLst>
                                          <p:attrName>style.visibility</p:attrName>
                                        </p:attrNameLst>
                                      </p:cBhvr>
                                      <p:to>
                                        <p:strVal val="visible"/>
                                      </p:to>
                                    </p:set>
                                    <p:animEffect transition="in" filter="wipe(up)">
                                      <p:cBhvr>
                                        <p:cTn id="16" dur="500"/>
                                        <p:tgtEl>
                                          <p:spTgt spid="8">
                                            <p:txEl>
                                              <p:pRg st="2" end="2"/>
                                            </p:txEl>
                                          </p:spTgt>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animEffect transition="in" filter="wipe(up)">
                                      <p:cBhvr>
                                        <p:cTn id="20" dur="500"/>
                                        <p:tgtEl>
                                          <p:spTgt spid="8">
                                            <p:txEl>
                                              <p:pRg st="3" end="3"/>
                                            </p:txEl>
                                          </p:spTgt>
                                        </p:tgtEl>
                                      </p:cBhvr>
                                    </p:animEffect>
                                  </p:childTnLst>
                                </p:cTn>
                              </p:par>
                            </p:childTnLst>
                          </p:cTn>
                        </p:par>
                        <p:par>
                          <p:cTn id="21" fill="hold">
                            <p:stCondLst>
                              <p:cond delay="1000"/>
                            </p:stCondLst>
                            <p:childTnLst>
                              <p:par>
                                <p:cTn id="22" presetID="22" presetClass="entr" presetSubtype="1" fill="hold" grpId="0" nodeType="after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animEffect transition="in" filter="wipe(up)">
                                      <p:cBhvr>
                                        <p:cTn id="24"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idx="1"/>
          </p:nvPr>
        </p:nvSpPr>
        <p:spPr>
          <a:xfrm>
            <a:off x="429509" y="1571625"/>
            <a:ext cx="7886700" cy="4351338"/>
          </a:xfrm>
        </p:spPr>
        <p:txBody>
          <a:bodyPr>
            <a:normAutofit/>
          </a:bodyPr>
          <a:lstStyle/>
          <a:p>
            <a:pPr eaLnBrk="1" hangingPunct="1"/>
            <a:r>
              <a:rPr lang="en-US" altLang="zh-CN" sz="3200" dirty="0"/>
              <a:t>1.1 </a:t>
            </a:r>
            <a:r>
              <a:rPr lang="zh-CN" altLang="en-US" sz="3200" dirty="0"/>
              <a:t>计算机病毒来源</a:t>
            </a:r>
          </a:p>
          <a:p>
            <a:pPr lvl="1" eaLnBrk="1" hangingPunct="1"/>
            <a:r>
              <a:rPr lang="zh-CN" altLang="en-US" sz="2800" dirty="0"/>
              <a:t>病毒一词广为人知是得力于科幻小说</a:t>
            </a:r>
          </a:p>
          <a:p>
            <a:pPr lvl="2" eaLnBrk="1" hangingPunct="1"/>
            <a:r>
              <a:rPr lang="en-US" altLang="zh-CN" sz="2400" dirty="0"/>
              <a:t>1970</a:t>
            </a:r>
            <a:r>
              <a:rPr lang="zh-CN" altLang="en-US" sz="2400" dirty="0"/>
              <a:t>年代中期大卫</a:t>
            </a:r>
            <a:r>
              <a:rPr lang="en-US" altLang="zh-CN" sz="2400" dirty="0">
                <a:latin typeface="宋体" pitchFamily="2" charset="-122"/>
              </a:rPr>
              <a:t>·</a:t>
            </a:r>
            <a:r>
              <a:rPr lang="zh-CN" altLang="en-US" sz="2400" dirty="0"/>
              <a:t>杰洛德（</a:t>
            </a:r>
            <a:r>
              <a:rPr lang="en-US" altLang="zh-CN" sz="2400" dirty="0"/>
              <a:t>David </a:t>
            </a:r>
            <a:r>
              <a:rPr lang="en-US" altLang="zh-CN" sz="2400" dirty="0" err="1"/>
              <a:t>Gerrold</a:t>
            </a:r>
            <a:r>
              <a:rPr lang="zh-CN" altLang="en-US" sz="2400" dirty="0"/>
              <a:t>）的</a:t>
            </a:r>
            <a:r>
              <a:rPr lang="en-US" altLang="zh-CN" sz="2400" dirty="0">
                <a:solidFill>
                  <a:schemeClr val="tx2"/>
                </a:solidFill>
              </a:rPr>
              <a:t>《When H.A.R.L.I.E. was One》</a:t>
            </a:r>
            <a:r>
              <a:rPr lang="zh-CN" altLang="en-US" sz="2400" dirty="0"/>
              <a:t>，描述了一个叫</a:t>
            </a:r>
            <a:r>
              <a:rPr lang="zh-CN" altLang="en-US" sz="2400" dirty="0">
                <a:latin typeface="宋体" pitchFamily="2" charset="-122"/>
              </a:rPr>
              <a:t>“</a:t>
            </a:r>
            <a:r>
              <a:rPr lang="zh-CN" altLang="en-US" sz="2400" dirty="0"/>
              <a:t>病毒</a:t>
            </a:r>
            <a:r>
              <a:rPr lang="zh-CN" altLang="en-US" sz="2400" dirty="0">
                <a:latin typeface="宋体" pitchFamily="2" charset="-122"/>
              </a:rPr>
              <a:t>”</a:t>
            </a:r>
            <a:r>
              <a:rPr lang="zh-CN" altLang="en-US" sz="2400" dirty="0"/>
              <a:t>的程序和与之对战的叫</a:t>
            </a:r>
            <a:r>
              <a:rPr lang="zh-CN" altLang="en-US" sz="2400" dirty="0">
                <a:latin typeface="宋体" pitchFamily="2" charset="-122"/>
              </a:rPr>
              <a:t>“</a:t>
            </a:r>
            <a:r>
              <a:rPr lang="zh-CN" altLang="en-US" sz="2400" dirty="0"/>
              <a:t>抗体</a:t>
            </a:r>
            <a:r>
              <a:rPr lang="zh-CN" altLang="en-US" sz="2400" dirty="0">
                <a:latin typeface="宋体" pitchFamily="2" charset="-122"/>
              </a:rPr>
              <a:t>”</a:t>
            </a:r>
            <a:r>
              <a:rPr lang="zh-CN" altLang="en-US" sz="2400" dirty="0"/>
              <a:t>的程序；</a:t>
            </a:r>
          </a:p>
          <a:p>
            <a:pPr lvl="2" eaLnBrk="1" hangingPunct="1"/>
            <a:r>
              <a:rPr lang="en-US" altLang="zh-CN" sz="2400" dirty="0"/>
              <a:t>1975</a:t>
            </a:r>
            <a:r>
              <a:rPr lang="zh-CN" altLang="en-US" sz="2400" dirty="0"/>
              <a:t>年约翰</a:t>
            </a:r>
            <a:r>
              <a:rPr lang="en-US" altLang="zh-CN" sz="2400" dirty="0">
                <a:latin typeface="宋体" pitchFamily="2" charset="-122"/>
              </a:rPr>
              <a:t>·</a:t>
            </a:r>
            <a:r>
              <a:rPr lang="zh-CN" altLang="en-US" sz="2400" dirty="0"/>
              <a:t>布鲁勒尔（</a:t>
            </a:r>
            <a:r>
              <a:rPr lang="en-US" altLang="zh-CN" sz="2400" dirty="0"/>
              <a:t>John Brunner</a:t>
            </a:r>
            <a:r>
              <a:rPr lang="zh-CN" altLang="en-US" sz="2400" dirty="0"/>
              <a:t>）的小说</a:t>
            </a:r>
            <a:r>
              <a:rPr lang="en-US" altLang="zh-CN" sz="2400" dirty="0">
                <a:solidFill>
                  <a:srgbClr val="6600FF"/>
                </a:solidFill>
              </a:rPr>
              <a:t>《</a:t>
            </a:r>
            <a:r>
              <a:rPr lang="zh-CN" altLang="en-US" sz="2400" dirty="0">
                <a:solidFill>
                  <a:srgbClr val="6600FF"/>
                </a:solidFill>
              </a:rPr>
              <a:t>震荡波骑士（</a:t>
            </a:r>
            <a:r>
              <a:rPr lang="en-US" altLang="zh-CN" sz="2400" dirty="0" err="1">
                <a:solidFill>
                  <a:srgbClr val="6600FF"/>
                </a:solidFill>
              </a:rPr>
              <a:t>Shakewave</a:t>
            </a:r>
            <a:r>
              <a:rPr lang="en-US" altLang="zh-CN" sz="2400" dirty="0">
                <a:solidFill>
                  <a:srgbClr val="6600FF"/>
                </a:solidFill>
              </a:rPr>
              <a:t> Rider</a:t>
            </a:r>
            <a:r>
              <a:rPr lang="zh-CN" altLang="en-US" sz="2400" dirty="0">
                <a:solidFill>
                  <a:srgbClr val="6600FF"/>
                </a:solidFill>
              </a:rPr>
              <a:t>）</a:t>
            </a:r>
            <a:r>
              <a:rPr lang="en-US" altLang="zh-CN" sz="2400" dirty="0">
                <a:solidFill>
                  <a:srgbClr val="6600FF"/>
                </a:solidFill>
              </a:rPr>
              <a:t>》</a:t>
            </a:r>
            <a:r>
              <a:rPr lang="zh-CN" altLang="en-US" sz="2400" dirty="0"/>
              <a:t>，描述了一个叫做</a:t>
            </a:r>
            <a:r>
              <a:rPr lang="zh-CN" altLang="en-US" sz="2400" dirty="0">
                <a:latin typeface="宋体" pitchFamily="2" charset="-122"/>
              </a:rPr>
              <a:t>“</a:t>
            </a:r>
            <a:r>
              <a:rPr lang="zh-CN" altLang="en-US" sz="2400" dirty="0"/>
              <a:t>磁带蠕虫</a:t>
            </a:r>
            <a:r>
              <a:rPr lang="zh-CN" altLang="en-US" sz="2400" dirty="0">
                <a:latin typeface="宋体" pitchFamily="2" charset="-122"/>
              </a:rPr>
              <a:t>”</a:t>
            </a:r>
            <a:r>
              <a:rPr lang="zh-CN" altLang="en-US" sz="2400" dirty="0"/>
              <a:t>、在网络上删除数据的程序。 </a:t>
            </a:r>
          </a:p>
          <a:p>
            <a:pPr lvl="1" eaLnBrk="1" hangingPunct="1"/>
            <a:r>
              <a:rPr lang="zh-CN" altLang="en-US" sz="2800" dirty="0">
                <a:latin typeface="华文中宋" pitchFamily="2" charset="-122"/>
              </a:rPr>
              <a:t>“</a:t>
            </a:r>
            <a:r>
              <a:rPr lang="zh-CN" altLang="en-US" sz="2800" dirty="0"/>
              <a:t>病毒</a:t>
            </a:r>
            <a:r>
              <a:rPr lang="zh-CN" altLang="en-US" sz="2800" dirty="0">
                <a:latin typeface="华文中宋" pitchFamily="2" charset="-122"/>
              </a:rPr>
              <a:t>”</a:t>
            </a:r>
            <a:r>
              <a:rPr lang="zh-CN" altLang="en-US" sz="2800" dirty="0"/>
              <a:t>一词最早用来表达此意是在</a:t>
            </a:r>
            <a:r>
              <a:rPr lang="zh-CN" altLang="en-US" sz="2800" dirty="0">
                <a:solidFill>
                  <a:srgbClr val="FF0000"/>
                </a:solidFill>
              </a:rPr>
              <a:t>弗雷德</a:t>
            </a:r>
            <a:r>
              <a:rPr lang="en-US" altLang="zh-CN" sz="2800" dirty="0">
                <a:solidFill>
                  <a:srgbClr val="FF0000"/>
                </a:solidFill>
                <a:latin typeface="华文中宋" pitchFamily="2" charset="-122"/>
              </a:rPr>
              <a:t>·</a:t>
            </a:r>
            <a:r>
              <a:rPr lang="zh-CN" altLang="en-US" sz="2800" dirty="0">
                <a:solidFill>
                  <a:srgbClr val="FF0000"/>
                </a:solidFill>
              </a:rPr>
              <a:t>科恩</a:t>
            </a:r>
            <a:r>
              <a:rPr lang="en-US" altLang="zh-CN" sz="2800" dirty="0"/>
              <a:t>(Fred Cohen)1984</a:t>
            </a:r>
            <a:r>
              <a:rPr lang="zh-CN" altLang="en-US" sz="2800" dirty="0"/>
              <a:t>年的论文</a:t>
            </a:r>
            <a:r>
              <a:rPr lang="en-US" altLang="zh-CN" sz="2800" dirty="0">
                <a:solidFill>
                  <a:srgbClr val="FF0066"/>
                </a:solidFill>
              </a:rPr>
              <a:t>《</a:t>
            </a:r>
            <a:r>
              <a:rPr lang="zh-CN" altLang="en-US" sz="2800" dirty="0">
                <a:solidFill>
                  <a:srgbClr val="FF0066"/>
                </a:solidFill>
              </a:rPr>
              <a:t>电脑病毒实验</a:t>
            </a:r>
            <a:r>
              <a:rPr lang="en-US" altLang="zh-CN" sz="2800" dirty="0">
                <a:solidFill>
                  <a:srgbClr val="FF0066"/>
                </a:solidFill>
              </a:rPr>
              <a:t>》</a:t>
            </a:r>
            <a:r>
              <a:rPr lang="zh-CN" altLang="en-US" sz="2800" dirty="0"/>
              <a:t>。</a:t>
            </a:r>
          </a:p>
        </p:txBody>
      </p:sp>
      <p:grpSp>
        <p:nvGrpSpPr>
          <p:cNvPr id="6" name="组合 5">
            <a:extLst>
              <a:ext uri="{FF2B5EF4-FFF2-40B4-BE49-F238E27FC236}">
                <a16:creationId xmlns:a16="http://schemas.microsoft.com/office/drawing/2014/main" xmlns="" id="{9703448B-86DA-4D7D-B86B-9048156DA157}"/>
              </a:ext>
            </a:extLst>
          </p:cNvPr>
          <p:cNvGrpSpPr/>
          <p:nvPr/>
        </p:nvGrpSpPr>
        <p:grpSpPr>
          <a:xfrm>
            <a:off x="199228" y="353544"/>
            <a:ext cx="3185419" cy="466490"/>
            <a:chOff x="199226" y="353544"/>
            <a:chExt cx="3185419" cy="466490"/>
          </a:xfrm>
        </p:grpSpPr>
        <p:sp>
          <p:nvSpPr>
            <p:cNvPr id="7" name="Freeform 5">
              <a:extLst>
                <a:ext uri="{FF2B5EF4-FFF2-40B4-BE49-F238E27FC236}">
                  <a16:creationId xmlns:a16="http://schemas.microsoft.com/office/drawing/2014/main" xmlns="" id="{064A16C8-69E3-45B1-87F4-554989DD7CEE}"/>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8" name="Freeform 6">
              <a:extLst>
                <a:ext uri="{FF2B5EF4-FFF2-40B4-BE49-F238E27FC236}">
                  <a16:creationId xmlns:a16="http://schemas.microsoft.com/office/drawing/2014/main" xmlns="" id="{5AB97266-2804-4E38-A0E9-39E025AB9581}"/>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9" name="Freeform 7">
              <a:extLst>
                <a:ext uri="{FF2B5EF4-FFF2-40B4-BE49-F238E27FC236}">
                  <a16:creationId xmlns:a16="http://schemas.microsoft.com/office/drawing/2014/main" xmlns="" id="{7F0F0338-9639-4C45-B642-230218C13A06}"/>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0" name="TextBox 54">
              <a:extLst>
                <a:ext uri="{FF2B5EF4-FFF2-40B4-BE49-F238E27FC236}">
                  <a16:creationId xmlns:a16="http://schemas.microsoft.com/office/drawing/2014/main" xmlns="" id="{F4626DD8-F8E7-4878-83B1-25AC381577C6}"/>
                </a:ext>
              </a:extLst>
            </p:cNvPr>
            <p:cNvSpPr txBox="1"/>
            <p:nvPr/>
          </p:nvSpPr>
          <p:spPr>
            <a:xfrm>
              <a:off x="615627" y="364150"/>
              <a:ext cx="2769018"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9.2</a:t>
              </a:r>
              <a:r>
                <a:rPr lang="en-US" altLang="zh-CN" sz="24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计算机病毒</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5953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171">
                                            <p:txEl>
                                              <p:pRg st="3" end="3"/>
                                            </p:txEl>
                                          </p:spTgt>
                                        </p:tgtEl>
                                        <p:attrNameLst>
                                          <p:attrName>style.visibility</p:attrName>
                                        </p:attrNameLst>
                                      </p:cBhvr>
                                      <p:to>
                                        <p:strVal val="visible"/>
                                      </p:to>
                                    </p:set>
                                    <p:animEffect transition="in" filter="fade">
                                      <p:cBhvr>
                                        <p:cTn id="7" dur="500"/>
                                        <p:tgtEl>
                                          <p:spTgt spid="7171">
                                            <p:txEl>
                                              <p:pRg st="3" end="3"/>
                                            </p:txEl>
                                          </p:spTgt>
                                        </p:tgtEl>
                                      </p:cBhvr>
                                    </p:animEffect>
                                    <p:anim calcmode="lin" valueType="num">
                                      <p:cBhvr>
                                        <p:cTn id="8" dur="500" fill="hold"/>
                                        <p:tgtEl>
                                          <p:spTgt spid="7171">
                                            <p:txEl>
                                              <p:pRg st="3" end="3"/>
                                            </p:txEl>
                                          </p:spTgt>
                                        </p:tgtEl>
                                        <p:attrNameLst>
                                          <p:attrName>ppt_x</p:attrName>
                                        </p:attrNameLst>
                                      </p:cBhvr>
                                      <p:tavLst>
                                        <p:tav tm="0">
                                          <p:val>
                                            <p:strVal val="#ppt_x"/>
                                          </p:val>
                                        </p:tav>
                                        <p:tav tm="100000">
                                          <p:val>
                                            <p:strVal val="#ppt_x"/>
                                          </p:val>
                                        </p:tav>
                                      </p:tavLst>
                                    </p:anim>
                                    <p:anim calcmode="lin" valueType="num">
                                      <p:cBhvr>
                                        <p:cTn id="9" dur="500" fill="hold"/>
                                        <p:tgtEl>
                                          <p:spTgt spid="717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171">
                                            <p:txEl>
                                              <p:pRg st="4" end="4"/>
                                            </p:txEl>
                                          </p:spTgt>
                                        </p:tgtEl>
                                        <p:attrNameLst>
                                          <p:attrName>style.visibility</p:attrName>
                                        </p:attrNameLst>
                                      </p:cBhvr>
                                      <p:to>
                                        <p:strVal val="visible"/>
                                      </p:to>
                                    </p:set>
                                    <p:animEffect transition="in" filter="fade">
                                      <p:cBhvr>
                                        <p:cTn id="14" dur="500"/>
                                        <p:tgtEl>
                                          <p:spTgt spid="7171">
                                            <p:txEl>
                                              <p:pRg st="4" end="4"/>
                                            </p:txEl>
                                          </p:spTgt>
                                        </p:tgtEl>
                                      </p:cBhvr>
                                    </p:animEffect>
                                    <p:anim calcmode="lin" valueType="num">
                                      <p:cBhvr>
                                        <p:cTn id="15" dur="500" fill="hold"/>
                                        <p:tgtEl>
                                          <p:spTgt spid="7171">
                                            <p:txEl>
                                              <p:pRg st="4" end="4"/>
                                            </p:txEl>
                                          </p:spTgt>
                                        </p:tgtEl>
                                        <p:attrNameLst>
                                          <p:attrName>ppt_x</p:attrName>
                                        </p:attrNameLst>
                                      </p:cBhvr>
                                      <p:tavLst>
                                        <p:tav tm="0">
                                          <p:val>
                                            <p:strVal val="#ppt_x"/>
                                          </p:val>
                                        </p:tav>
                                        <p:tav tm="100000">
                                          <p:val>
                                            <p:strVal val="#ppt_x"/>
                                          </p:val>
                                        </p:tav>
                                      </p:tavLst>
                                    </p:anim>
                                    <p:anim calcmode="lin" valueType="num">
                                      <p:cBhvr>
                                        <p:cTn id="16" dur="500" fill="hold"/>
                                        <p:tgtEl>
                                          <p:spTgt spid="7171">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5" descr="MCj04260480000[1]"/>
          <p:cNvPicPr>
            <a:picLocks noChangeAspect="1" noChangeArrowheads="1"/>
          </p:cNvPicPr>
          <p:nvPr/>
        </p:nvPicPr>
        <p:blipFill>
          <a:blip r:embed="rId3" cstate="print"/>
          <a:srcRect/>
          <a:stretch>
            <a:fillRect/>
          </a:stretch>
        </p:blipFill>
        <p:spPr bwMode="auto">
          <a:xfrm>
            <a:off x="7596554" y="5101333"/>
            <a:ext cx="1368426" cy="1352220"/>
          </a:xfrm>
          <a:prstGeom prst="rect">
            <a:avLst/>
          </a:prstGeom>
          <a:noFill/>
          <a:ln w="9525">
            <a:noFill/>
            <a:miter lim="800000"/>
            <a:headEnd/>
            <a:tailEnd/>
          </a:ln>
        </p:spPr>
      </p:pic>
      <p:sp>
        <p:nvSpPr>
          <p:cNvPr id="20483" name="Rectangle 3"/>
          <p:cNvSpPr>
            <a:spLocks noGrp="1" noChangeArrowheads="1"/>
          </p:cNvSpPr>
          <p:nvPr>
            <p:ph idx="1"/>
          </p:nvPr>
        </p:nvSpPr>
        <p:spPr>
          <a:xfrm>
            <a:off x="179020" y="1381762"/>
            <a:ext cx="7886700" cy="4785043"/>
          </a:xfrm>
        </p:spPr>
        <p:txBody>
          <a:bodyPr>
            <a:noAutofit/>
          </a:bodyPr>
          <a:lstStyle/>
          <a:p>
            <a:pPr lvl="1" eaLnBrk="1" hangingPunct="1"/>
            <a:r>
              <a:rPr lang="zh-CN" altLang="en-US" sz="2800" dirty="0"/>
              <a:t>上世纪</a:t>
            </a:r>
            <a:r>
              <a:rPr lang="en-US" altLang="zh-CN" sz="2800" dirty="0"/>
              <a:t>60</a:t>
            </a:r>
            <a:r>
              <a:rPr lang="zh-CN" altLang="en-US" sz="2800" dirty="0"/>
              <a:t>年代初</a:t>
            </a:r>
            <a:endParaRPr lang="en-US" altLang="zh-CN" sz="2800" dirty="0"/>
          </a:p>
          <a:p>
            <a:pPr lvl="2" eaLnBrk="1" hangingPunct="1"/>
            <a:r>
              <a:rPr lang="zh-CN" altLang="en-US" sz="2400" dirty="0"/>
              <a:t>美国麻省理工学院的一些青年研究人员，在做完工作后，利用业务时间玩一种他们自己创造的计算机游戏。</a:t>
            </a:r>
            <a:endParaRPr lang="en-US" altLang="zh-CN" sz="2400" dirty="0"/>
          </a:p>
          <a:p>
            <a:pPr lvl="2" eaLnBrk="1" hangingPunct="1"/>
            <a:r>
              <a:rPr lang="zh-CN" altLang="en-US" sz="2400" dirty="0"/>
              <a:t>某个人编制一段小程序，输入到计算机中运行，并销毁对方的游戏程序。而就是计算机病毒的雏形。</a:t>
            </a:r>
            <a:endParaRPr lang="en-US" altLang="zh-CN" sz="2400" dirty="0"/>
          </a:p>
          <a:p>
            <a:pPr lvl="1" eaLnBrk="1" hangingPunct="1"/>
            <a:r>
              <a:rPr lang="zh-CN" altLang="en-US" sz="2800" dirty="0"/>
              <a:t>最早的计算机病毒</a:t>
            </a:r>
          </a:p>
          <a:p>
            <a:pPr lvl="2" eaLnBrk="1" hangingPunct="1"/>
            <a:r>
              <a:rPr lang="zh-CN" altLang="en-US" sz="2400" dirty="0"/>
              <a:t>在</a:t>
            </a:r>
            <a:r>
              <a:rPr lang="en-US" altLang="zh-CN" sz="2400" dirty="0"/>
              <a:t>1983</a:t>
            </a:r>
            <a:r>
              <a:rPr lang="zh-CN" altLang="en-US" sz="2400" dirty="0"/>
              <a:t>年编写，小程序，自我复制，并能在计算机中传播。无害，潜伏，传染。</a:t>
            </a:r>
          </a:p>
          <a:p>
            <a:pPr lvl="1" eaLnBrk="1" hangingPunct="1"/>
            <a:r>
              <a:rPr lang="zh-CN" altLang="en-US" sz="2800" dirty="0"/>
              <a:t>归根结底，计算机病毒来源于计算机系统本身所具有的</a:t>
            </a:r>
            <a:r>
              <a:rPr lang="zh-CN" altLang="en-US" sz="2800" dirty="0">
                <a:solidFill>
                  <a:srgbClr val="FF0000"/>
                </a:solidFill>
              </a:rPr>
              <a:t>动态修改</a:t>
            </a:r>
            <a:r>
              <a:rPr lang="zh-CN" altLang="en-US" sz="2800" dirty="0"/>
              <a:t>和</a:t>
            </a:r>
            <a:r>
              <a:rPr lang="zh-CN" altLang="en-US" sz="2800" dirty="0">
                <a:solidFill>
                  <a:srgbClr val="FF0000"/>
                </a:solidFill>
              </a:rPr>
              <a:t>自我复制</a:t>
            </a:r>
            <a:r>
              <a:rPr lang="zh-CN" altLang="en-US" sz="2800" dirty="0"/>
              <a:t>的能力 。</a:t>
            </a:r>
          </a:p>
        </p:txBody>
      </p:sp>
      <p:grpSp>
        <p:nvGrpSpPr>
          <p:cNvPr id="7" name="组合 6">
            <a:extLst>
              <a:ext uri="{FF2B5EF4-FFF2-40B4-BE49-F238E27FC236}">
                <a16:creationId xmlns:a16="http://schemas.microsoft.com/office/drawing/2014/main" xmlns="" id="{00E27235-32DD-47AD-9D10-9D3A48D86122}"/>
              </a:ext>
            </a:extLst>
          </p:cNvPr>
          <p:cNvGrpSpPr/>
          <p:nvPr/>
        </p:nvGrpSpPr>
        <p:grpSpPr>
          <a:xfrm>
            <a:off x="199228" y="353544"/>
            <a:ext cx="3185419" cy="466490"/>
            <a:chOff x="199226" y="353544"/>
            <a:chExt cx="3185419" cy="466490"/>
          </a:xfrm>
        </p:grpSpPr>
        <p:sp>
          <p:nvSpPr>
            <p:cNvPr id="8" name="Freeform 5">
              <a:extLst>
                <a:ext uri="{FF2B5EF4-FFF2-40B4-BE49-F238E27FC236}">
                  <a16:creationId xmlns:a16="http://schemas.microsoft.com/office/drawing/2014/main" xmlns="" id="{503B53C7-8913-4137-93D7-15630FB2B7AE}"/>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9" name="Freeform 6">
              <a:extLst>
                <a:ext uri="{FF2B5EF4-FFF2-40B4-BE49-F238E27FC236}">
                  <a16:creationId xmlns:a16="http://schemas.microsoft.com/office/drawing/2014/main" xmlns="" id="{0A05D43E-DD7B-4E6F-BD57-E1BFCF305A22}"/>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0" name="Freeform 7">
              <a:extLst>
                <a:ext uri="{FF2B5EF4-FFF2-40B4-BE49-F238E27FC236}">
                  <a16:creationId xmlns:a16="http://schemas.microsoft.com/office/drawing/2014/main" xmlns="" id="{D09C2B14-1287-4D1C-AD87-079D0C3EB871}"/>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1" name="TextBox 54">
              <a:extLst>
                <a:ext uri="{FF2B5EF4-FFF2-40B4-BE49-F238E27FC236}">
                  <a16:creationId xmlns:a16="http://schemas.microsoft.com/office/drawing/2014/main" xmlns="" id="{19C4C06A-66A0-4CDB-B3CC-BB8D978BF2BB}"/>
                </a:ext>
              </a:extLst>
            </p:cNvPr>
            <p:cNvSpPr txBox="1"/>
            <p:nvPr/>
          </p:nvSpPr>
          <p:spPr>
            <a:xfrm>
              <a:off x="615627" y="364150"/>
              <a:ext cx="2769018"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9.2</a:t>
              </a:r>
              <a:r>
                <a:rPr lang="en-US" altLang="zh-CN" sz="24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计算机病毒</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715697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20483">
                                            <p:txEl>
                                              <p:pRg st="5" end="5"/>
                                            </p:txEl>
                                          </p:spTgt>
                                        </p:tgtEl>
                                        <p:attrNameLst>
                                          <p:attrName>style.visibility</p:attrName>
                                        </p:attrNameLst>
                                      </p:cBhvr>
                                      <p:to>
                                        <p:strVal val="visible"/>
                                      </p:to>
                                    </p:set>
                                    <p:animEffect transition="in" filter="fade">
                                      <p:cBhvr>
                                        <p:cTn id="7" dur="1000"/>
                                        <p:tgtEl>
                                          <p:spTgt spid="20483">
                                            <p:txEl>
                                              <p:pRg st="5" end="5"/>
                                            </p:txEl>
                                          </p:spTgt>
                                        </p:tgtEl>
                                      </p:cBhvr>
                                    </p:animEffect>
                                    <p:anim calcmode="lin" valueType="num">
                                      <p:cBhvr>
                                        <p:cTn id="8" dur="1000" fill="hold"/>
                                        <p:tgtEl>
                                          <p:spTgt spid="20483">
                                            <p:txEl>
                                              <p:pRg st="5" end="5"/>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20483">
                                            <p:txEl>
                                              <p:pRg st="5" end="5"/>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0483">
                                            <p:txEl>
                                              <p:pRg st="5" end="5"/>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idx="1"/>
          </p:nvPr>
        </p:nvSpPr>
        <p:spPr>
          <a:xfrm>
            <a:off x="628650" y="1422400"/>
            <a:ext cx="7886700" cy="5435600"/>
          </a:xfrm>
        </p:spPr>
        <p:txBody>
          <a:bodyPr>
            <a:noAutofit/>
          </a:bodyPr>
          <a:lstStyle/>
          <a:p>
            <a:pPr eaLnBrk="1" hangingPunct="1"/>
            <a:r>
              <a:rPr lang="en-US" altLang="zh-CN" sz="3200" dirty="0"/>
              <a:t>1.2 </a:t>
            </a:r>
            <a:r>
              <a:rPr lang="zh-CN" altLang="en-US" sz="3200" dirty="0"/>
              <a:t>计算机病毒的特征</a:t>
            </a:r>
          </a:p>
          <a:p>
            <a:pPr lvl="1" eaLnBrk="1" hangingPunct="1"/>
            <a:r>
              <a:rPr lang="zh-CN" altLang="en-US" sz="2800" dirty="0"/>
              <a:t>电脑病毒是类似生物病毒一样的程序，它会</a:t>
            </a:r>
            <a:r>
              <a:rPr lang="zh-CN" altLang="en-US" sz="2800" dirty="0">
                <a:solidFill>
                  <a:srgbClr val="6600FF"/>
                </a:solidFill>
              </a:rPr>
              <a:t>复制自己</a:t>
            </a:r>
            <a:r>
              <a:rPr lang="zh-CN" altLang="en-US" sz="2800" dirty="0"/>
              <a:t>并</a:t>
            </a:r>
            <a:r>
              <a:rPr lang="zh-CN" altLang="en-US" sz="2800" dirty="0">
                <a:solidFill>
                  <a:srgbClr val="6600FF"/>
                </a:solidFill>
              </a:rPr>
              <a:t>传播</a:t>
            </a:r>
            <a:r>
              <a:rPr lang="zh-CN" altLang="en-US" sz="2800" dirty="0"/>
              <a:t>到其他宿主，并对宿主造成损害。</a:t>
            </a:r>
          </a:p>
          <a:p>
            <a:pPr lvl="1" eaLnBrk="1" hangingPunct="1"/>
            <a:r>
              <a:rPr lang="zh-CN" altLang="en-US" sz="2800" dirty="0"/>
              <a:t>宿主也是程序，从而进一步传染到其他程序、其他的电脑。电脑病毒在传播期间一般会隐蔽自己，由特定的条件触发，并开始产生破坏。</a:t>
            </a:r>
          </a:p>
          <a:p>
            <a:pPr lvl="1" eaLnBrk="1" hangingPunct="1"/>
            <a:r>
              <a:rPr lang="zh-CN" altLang="en-US" sz="2800" dirty="0"/>
              <a:t>通常表现两种以上下述特征就可以认定是病毒：</a:t>
            </a:r>
          </a:p>
          <a:p>
            <a:pPr lvl="2" eaLnBrk="1" hangingPunct="1"/>
            <a:r>
              <a:rPr lang="zh-CN" altLang="en-US" sz="2400" dirty="0"/>
              <a:t>传播性			隐蔽性</a:t>
            </a:r>
          </a:p>
          <a:p>
            <a:pPr lvl="2" eaLnBrk="1" hangingPunct="1"/>
            <a:r>
              <a:rPr lang="zh-CN" altLang="en-US" sz="2400" dirty="0"/>
              <a:t>感染性			潜伏性</a:t>
            </a:r>
          </a:p>
          <a:p>
            <a:pPr lvl="2" eaLnBrk="1" hangingPunct="1"/>
            <a:r>
              <a:rPr lang="zh-CN" altLang="en-US" sz="2400" dirty="0"/>
              <a:t>可激发性			表现性或破坏性</a:t>
            </a:r>
          </a:p>
        </p:txBody>
      </p:sp>
      <p:grpSp>
        <p:nvGrpSpPr>
          <p:cNvPr id="6" name="组合 5">
            <a:extLst>
              <a:ext uri="{FF2B5EF4-FFF2-40B4-BE49-F238E27FC236}">
                <a16:creationId xmlns:a16="http://schemas.microsoft.com/office/drawing/2014/main" xmlns="" id="{86421238-BFCF-4EF4-A548-3CCD45E2F0E9}"/>
              </a:ext>
            </a:extLst>
          </p:cNvPr>
          <p:cNvGrpSpPr/>
          <p:nvPr/>
        </p:nvGrpSpPr>
        <p:grpSpPr>
          <a:xfrm>
            <a:off x="199228" y="353544"/>
            <a:ext cx="3185419" cy="466490"/>
            <a:chOff x="199226" y="353544"/>
            <a:chExt cx="3185419" cy="466490"/>
          </a:xfrm>
        </p:grpSpPr>
        <p:sp>
          <p:nvSpPr>
            <p:cNvPr id="7" name="Freeform 5">
              <a:extLst>
                <a:ext uri="{FF2B5EF4-FFF2-40B4-BE49-F238E27FC236}">
                  <a16:creationId xmlns:a16="http://schemas.microsoft.com/office/drawing/2014/main" xmlns="" id="{9A44B3EF-1133-4834-8218-6A1D2C94502E}"/>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8" name="Freeform 6">
              <a:extLst>
                <a:ext uri="{FF2B5EF4-FFF2-40B4-BE49-F238E27FC236}">
                  <a16:creationId xmlns:a16="http://schemas.microsoft.com/office/drawing/2014/main" xmlns="" id="{E62F4B4B-774C-46A9-AC05-69580E0F1150}"/>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9" name="Freeform 7">
              <a:extLst>
                <a:ext uri="{FF2B5EF4-FFF2-40B4-BE49-F238E27FC236}">
                  <a16:creationId xmlns:a16="http://schemas.microsoft.com/office/drawing/2014/main" xmlns="" id="{239ACE91-7732-4691-B5BF-1AF3F66A0F46}"/>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0" name="TextBox 54">
              <a:extLst>
                <a:ext uri="{FF2B5EF4-FFF2-40B4-BE49-F238E27FC236}">
                  <a16:creationId xmlns:a16="http://schemas.microsoft.com/office/drawing/2014/main" xmlns="" id="{826B0070-A23A-4B79-9FC0-70B0BF5843B9}"/>
                </a:ext>
              </a:extLst>
            </p:cNvPr>
            <p:cNvSpPr txBox="1"/>
            <p:nvPr/>
          </p:nvSpPr>
          <p:spPr>
            <a:xfrm>
              <a:off x="615627" y="364150"/>
              <a:ext cx="2769018"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9.2</a:t>
              </a:r>
              <a:r>
                <a:rPr lang="en-US" altLang="zh-CN" sz="24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计算机病毒</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88383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12291">
                                            <p:txEl>
                                              <p:pRg st="2" end="2"/>
                                            </p:txEl>
                                          </p:spTgt>
                                        </p:tgtEl>
                                        <p:attrNameLst>
                                          <p:attrName>style.visibility</p:attrName>
                                        </p:attrNameLst>
                                      </p:cBhvr>
                                      <p:to>
                                        <p:strVal val="visible"/>
                                      </p:to>
                                    </p:set>
                                    <p:animEffect transition="in" filter="fade">
                                      <p:cBhvr>
                                        <p:cTn id="7" dur="500"/>
                                        <p:tgtEl>
                                          <p:spTgt spid="12291">
                                            <p:txEl>
                                              <p:pRg st="2" end="2"/>
                                            </p:txEl>
                                          </p:spTgt>
                                        </p:tgtEl>
                                      </p:cBhvr>
                                    </p:animEffect>
                                    <p:anim calcmode="lin" valueType="num">
                                      <p:cBhvr>
                                        <p:cTn id="8" dur="500" fill="hold"/>
                                        <p:tgtEl>
                                          <p:spTgt spid="12291">
                                            <p:txEl>
                                              <p:pRg st="2" end="2"/>
                                            </p:txEl>
                                          </p:spTgt>
                                        </p:tgtEl>
                                        <p:attrNameLst>
                                          <p:attrName>ppt_x</p:attrName>
                                        </p:attrNameLst>
                                      </p:cBhvr>
                                      <p:tavLst>
                                        <p:tav tm="0">
                                          <p:val>
                                            <p:strVal val="#ppt_x"/>
                                          </p:val>
                                        </p:tav>
                                        <p:tav tm="100000">
                                          <p:val>
                                            <p:strVal val="#ppt_x"/>
                                          </p:val>
                                        </p:tav>
                                      </p:tavLst>
                                    </p:anim>
                                    <p:anim calcmode="lin" valueType="num">
                                      <p:cBhvr>
                                        <p:cTn id="9" dur="450" decel="100000" fill="hold"/>
                                        <p:tgtEl>
                                          <p:spTgt spid="12291">
                                            <p:txEl>
                                              <p:pRg st="2" end="2"/>
                                            </p:txEl>
                                          </p:spTgt>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12291">
                                            <p:txEl>
                                              <p:pRg st="2" end="2"/>
                                            </p:txEl>
                                          </p:spTgt>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12291">
                                            <p:txEl>
                                              <p:pRg st="3" end="3"/>
                                            </p:txEl>
                                          </p:spTgt>
                                        </p:tgtEl>
                                        <p:attrNameLst>
                                          <p:attrName>style.visibility</p:attrName>
                                        </p:attrNameLst>
                                      </p:cBhvr>
                                      <p:to>
                                        <p:strVal val="visible"/>
                                      </p:to>
                                    </p:set>
                                    <p:animEffect transition="in" filter="fade">
                                      <p:cBhvr>
                                        <p:cTn id="15" dur="500"/>
                                        <p:tgtEl>
                                          <p:spTgt spid="12291">
                                            <p:txEl>
                                              <p:pRg st="3" end="3"/>
                                            </p:txEl>
                                          </p:spTgt>
                                        </p:tgtEl>
                                      </p:cBhvr>
                                    </p:animEffect>
                                    <p:anim calcmode="lin" valueType="num">
                                      <p:cBhvr>
                                        <p:cTn id="16" dur="500" fill="hold"/>
                                        <p:tgtEl>
                                          <p:spTgt spid="12291">
                                            <p:txEl>
                                              <p:pRg st="3" end="3"/>
                                            </p:txEl>
                                          </p:spTgt>
                                        </p:tgtEl>
                                        <p:attrNameLst>
                                          <p:attrName>ppt_x</p:attrName>
                                        </p:attrNameLst>
                                      </p:cBhvr>
                                      <p:tavLst>
                                        <p:tav tm="0">
                                          <p:val>
                                            <p:strVal val="#ppt_x"/>
                                          </p:val>
                                        </p:tav>
                                        <p:tav tm="100000">
                                          <p:val>
                                            <p:strVal val="#ppt_x"/>
                                          </p:val>
                                        </p:tav>
                                      </p:tavLst>
                                    </p:anim>
                                    <p:anim calcmode="lin" valueType="num">
                                      <p:cBhvr>
                                        <p:cTn id="17" dur="450" decel="100000" fill="hold"/>
                                        <p:tgtEl>
                                          <p:spTgt spid="12291">
                                            <p:txEl>
                                              <p:pRg st="3" end="3"/>
                                            </p:txEl>
                                          </p:spTgt>
                                        </p:tgtEl>
                                        <p:attrNameLst>
                                          <p:attrName>ppt_y</p:attrName>
                                        </p:attrNameLst>
                                      </p:cBhvr>
                                      <p:tavLst>
                                        <p:tav tm="0">
                                          <p:val>
                                            <p:strVal val="#ppt_y+1"/>
                                          </p:val>
                                        </p:tav>
                                        <p:tav tm="100000">
                                          <p:val>
                                            <p:strVal val="#ppt_y-.03"/>
                                          </p:val>
                                        </p:tav>
                                      </p:tavLst>
                                    </p:anim>
                                    <p:anim calcmode="lin" valueType="num">
                                      <p:cBhvr>
                                        <p:cTn id="18" dur="50" accel="100000" fill="hold">
                                          <p:stCondLst>
                                            <p:cond delay="450"/>
                                          </p:stCondLst>
                                        </p:cTn>
                                        <p:tgtEl>
                                          <p:spTgt spid="12291">
                                            <p:txEl>
                                              <p:pRg st="3" end="3"/>
                                            </p:txEl>
                                          </p:spTgt>
                                        </p:tgtEl>
                                        <p:attrNameLst>
                                          <p:attrName>ppt_y</p:attrName>
                                        </p:attrNameLst>
                                      </p:cBhvr>
                                      <p:tavLst>
                                        <p:tav tm="0">
                                          <p:val>
                                            <p:strVal val="#ppt_y-.03"/>
                                          </p:val>
                                        </p:tav>
                                        <p:tav tm="100000">
                                          <p:val>
                                            <p:strVal val="#ppt_y"/>
                                          </p:val>
                                        </p:tav>
                                      </p:tavLst>
                                    </p:anim>
                                  </p:childTnLst>
                                </p:cTn>
                              </p:par>
                              <p:par>
                                <p:cTn id="19" presetID="37" presetClass="entr" presetSubtype="0" fill="hold" nodeType="withEffect">
                                  <p:stCondLst>
                                    <p:cond delay="0"/>
                                  </p:stCondLst>
                                  <p:childTnLst>
                                    <p:set>
                                      <p:cBhvr>
                                        <p:cTn id="20" dur="1" fill="hold">
                                          <p:stCondLst>
                                            <p:cond delay="0"/>
                                          </p:stCondLst>
                                        </p:cTn>
                                        <p:tgtEl>
                                          <p:spTgt spid="12291">
                                            <p:txEl>
                                              <p:pRg st="4" end="4"/>
                                            </p:txEl>
                                          </p:spTgt>
                                        </p:tgtEl>
                                        <p:attrNameLst>
                                          <p:attrName>style.visibility</p:attrName>
                                        </p:attrNameLst>
                                      </p:cBhvr>
                                      <p:to>
                                        <p:strVal val="visible"/>
                                      </p:to>
                                    </p:set>
                                    <p:animEffect transition="in" filter="fade">
                                      <p:cBhvr>
                                        <p:cTn id="21" dur="500"/>
                                        <p:tgtEl>
                                          <p:spTgt spid="12291">
                                            <p:txEl>
                                              <p:pRg st="4" end="4"/>
                                            </p:txEl>
                                          </p:spTgt>
                                        </p:tgtEl>
                                      </p:cBhvr>
                                    </p:animEffect>
                                    <p:anim calcmode="lin" valueType="num">
                                      <p:cBhvr>
                                        <p:cTn id="22" dur="500" fill="hold"/>
                                        <p:tgtEl>
                                          <p:spTgt spid="12291">
                                            <p:txEl>
                                              <p:pRg st="4" end="4"/>
                                            </p:txEl>
                                          </p:spTgt>
                                        </p:tgtEl>
                                        <p:attrNameLst>
                                          <p:attrName>ppt_x</p:attrName>
                                        </p:attrNameLst>
                                      </p:cBhvr>
                                      <p:tavLst>
                                        <p:tav tm="0">
                                          <p:val>
                                            <p:strVal val="#ppt_x"/>
                                          </p:val>
                                        </p:tav>
                                        <p:tav tm="100000">
                                          <p:val>
                                            <p:strVal val="#ppt_x"/>
                                          </p:val>
                                        </p:tav>
                                      </p:tavLst>
                                    </p:anim>
                                    <p:anim calcmode="lin" valueType="num">
                                      <p:cBhvr>
                                        <p:cTn id="23" dur="450" decel="100000" fill="hold"/>
                                        <p:tgtEl>
                                          <p:spTgt spid="12291">
                                            <p:txEl>
                                              <p:pRg st="4" end="4"/>
                                            </p:txEl>
                                          </p:spTgt>
                                        </p:tgtEl>
                                        <p:attrNameLst>
                                          <p:attrName>ppt_y</p:attrName>
                                        </p:attrNameLst>
                                      </p:cBhvr>
                                      <p:tavLst>
                                        <p:tav tm="0">
                                          <p:val>
                                            <p:strVal val="#ppt_y+1"/>
                                          </p:val>
                                        </p:tav>
                                        <p:tav tm="100000">
                                          <p:val>
                                            <p:strVal val="#ppt_y-.03"/>
                                          </p:val>
                                        </p:tav>
                                      </p:tavLst>
                                    </p:anim>
                                    <p:anim calcmode="lin" valueType="num">
                                      <p:cBhvr>
                                        <p:cTn id="24" dur="50" accel="100000" fill="hold">
                                          <p:stCondLst>
                                            <p:cond delay="450"/>
                                          </p:stCondLst>
                                        </p:cTn>
                                        <p:tgtEl>
                                          <p:spTgt spid="12291">
                                            <p:txEl>
                                              <p:pRg st="4" end="4"/>
                                            </p:txEl>
                                          </p:spTgt>
                                        </p:tgtEl>
                                        <p:attrNameLst>
                                          <p:attrName>ppt_y</p:attrName>
                                        </p:attrNameLst>
                                      </p:cBhvr>
                                      <p:tavLst>
                                        <p:tav tm="0">
                                          <p:val>
                                            <p:strVal val="#ppt_y-.03"/>
                                          </p:val>
                                        </p:tav>
                                        <p:tav tm="100000">
                                          <p:val>
                                            <p:strVal val="#ppt_y"/>
                                          </p:val>
                                        </p:tav>
                                      </p:tavLst>
                                    </p:anim>
                                  </p:childTnLst>
                                </p:cTn>
                              </p:par>
                              <p:par>
                                <p:cTn id="25" presetID="37" presetClass="entr" presetSubtype="0" fill="hold" nodeType="withEffect">
                                  <p:stCondLst>
                                    <p:cond delay="0"/>
                                  </p:stCondLst>
                                  <p:childTnLst>
                                    <p:set>
                                      <p:cBhvr>
                                        <p:cTn id="26" dur="1" fill="hold">
                                          <p:stCondLst>
                                            <p:cond delay="0"/>
                                          </p:stCondLst>
                                        </p:cTn>
                                        <p:tgtEl>
                                          <p:spTgt spid="12291">
                                            <p:txEl>
                                              <p:pRg st="5" end="5"/>
                                            </p:txEl>
                                          </p:spTgt>
                                        </p:tgtEl>
                                        <p:attrNameLst>
                                          <p:attrName>style.visibility</p:attrName>
                                        </p:attrNameLst>
                                      </p:cBhvr>
                                      <p:to>
                                        <p:strVal val="visible"/>
                                      </p:to>
                                    </p:set>
                                    <p:animEffect transition="in" filter="fade">
                                      <p:cBhvr>
                                        <p:cTn id="27" dur="500"/>
                                        <p:tgtEl>
                                          <p:spTgt spid="12291">
                                            <p:txEl>
                                              <p:pRg st="5" end="5"/>
                                            </p:txEl>
                                          </p:spTgt>
                                        </p:tgtEl>
                                      </p:cBhvr>
                                    </p:animEffect>
                                    <p:anim calcmode="lin" valueType="num">
                                      <p:cBhvr>
                                        <p:cTn id="28" dur="500" fill="hold"/>
                                        <p:tgtEl>
                                          <p:spTgt spid="12291">
                                            <p:txEl>
                                              <p:pRg st="5" end="5"/>
                                            </p:txEl>
                                          </p:spTgt>
                                        </p:tgtEl>
                                        <p:attrNameLst>
                                          <p:attrName>ppt_x</p:attrName>
                                        </p:attrNameLst>
                                      </p:cBhvr>
                                      <p:tavLst>
                                        <p:tav tm="0">
                                          <p:val>
                                            <p:strVal val="#ppt_x"/>
                                          </p:val>
                                        </p:tav>
                                        <p:tav tm="100000">
                                          <p:val>
                                            <p:strVal val="#ppt_x"/>
                                          </p:val>
                                        </p:tav>
                                      </p:tavLst>
                                    </p:anim>
                                    <p:anim calcmode="lin" valueType="num">
                                      <p:cBhvr>
                                        <p:cTn id="29" dur="450" decel="100000" fill="hold"/>
                                        <p:tgtEl>
                                          <p:spTgt spid="12291">
                                            <p:txEl>
                                              <p:pRg st="5" end="5"/>
                                            </p:txEl>
                                          </p:spTgt>
                                        </p:tgtEl>
                                        <p:attrNameLst>
                                          <p:attrName>ppt_y</p:attrName>
                                        </p:attrNameLst>
                                      </p:cBhvr>
                                      <p:tavLst>
                                        <p:tav tm="0">
                                          <p:val>
                                            <p:strVal val="#ppt_y+1"/>
                                          </p:val>
                                        </p:tav>
                                        <p:tav tm="100000">
                                          <p:val>
                                            <p:strVal val="#ppt_y-.03"/>
                                          </p:val>
                                        </p:tav>
                                      </p:tavLst>
                                    </p:anim>
                                    <p:anim calcmode="lin" valueType="num">
                                      <p:cBhvr>
                                        <p:cTn id="30" dur="50" accel="100000" fill="hold">
                                          <p:stCondLst>
                                            <p:cond delay="450"/>
                                          </p:stCondLst>
                                        </p:cTn>
                                        <p:tgtEl>
                                          <p:spTgt spid="12291">
                                            <p:txEl>
                                              <p:pRg st="5" end="5"/>
                                            </p:txEl>
                                          </p:spTgt>
                                        </p:tgtEl>
                                        <p:attrNameLst>
                                          <p:attrName>ppt_y</p:attrName>
                                        </p:attrNameLst>
                                      </p:cBhvr>
                                      <p:tavLst>
                                        <p:tav tm="0">
                                          <p:val>
                                            <p:strVal val="#ppt_y-.03"/>
                                          </p:val>
                                        </p:tav>
                                        <p:tav tm="100000">
                                          <p:val>
                                            <p:strVal val="#ppt_y"/>
                                          </p:val>
                                        </p:tav>
                                      </p:tavLst>
                                    </p:anim>
                                  </p:childTnLst>
                                </p:cTn>
                              </p:par>
                              <p:par>
                                <p:cTn id="31" presetID="37" presetClass="entr" presetSubtype="0" fill="hold" nodeType="withEffect">
                                  <p:stCondLst>
                                    <p:cond delay="0"/>
                                  </p:stCondLst>
                                  <p:childTnLst>
                                    <p:set>
                                      <p:cBhvr>
                                        <p:cTn id="32" dur="1" fill="hold">
                                          <p:stCondLst>
                                            <p:cond delay="0"/>
                                          </p:stCondLst>
                                        </p:cTn>
                                        <p:tgtEl>
                                          <p:spTgt spid="12291">
                                            <p:txEl>
                                              <p:pRg st="6" end="6"/>
                                            </p:txEl>
                                          </p:spTgt>
                                        </p:tgtEl>
                                        <p:attrNameLst>
                                          <p:attrName>style.visibility</p:attrName>
                                        </p:attrNameLst>
                                      </p:cBhvr>
                                      <p:to>
                                        <p:strVal val="visible"/>
                                      </p:to>
                                    </p:set>
                                    <p:animEffect transition="in" filter="fade">
                                      <p:cBhvr>
                                        <p:cTn id="33" dur="500"/>
                                        <p:tgtEl>
                                          <p:spTgt spid="12291">
                                            <p:txEl>
                                              <p:pRg st="6" end="6"/>
                                            </p:txEl>
                                          </p:spTgt>
                                        </p:tgtEl>
                                      </p:cBhvr>
                                    </p:animEffect>
                                    <p:anim calcmode="lin" valueType="num">
                                      <p:cBhvr>
                                        <p:cTn id="34" dur="500" fill="hold"/>
                                        <p:tgtEl>
                                          <p:spTgt spid="12291">
                                            <p:txEl>
                                              <p:pRg st="6" end="6"/>
                                            </p:txEl>
                                          </p:spTgt>
                                        </p:tgtEl>
                                        <p:attrNameLst>
                                          <p:attrName>ppt_x</p:attrName>
                                        </p:attrNameLst>
                                      </p:cBhvr>
                                      <p:tavLst>
                                        <p:tav tm="0">
                                          <p:val>
                                            <p:strVal val="#ppt_x"/>
                                          </p:val>
                                        </p:tav>
                                        <p:tav tm="100000">
                                          <p:val>
                                            <p:strVal val="#ppt_x"/>
                                          </p:val>
                                        </p:tav>
                                      </p:tavLst>
                                    </p:anim>
                                    <p:anim calcmode="lin" valueType="num">
                                      <p:cBhvr>
                                        <p:cTn id="35" dur="450" decel="100000" fill="hold"/>
                                        <p:tgtEl>
                                          <p:spTgt spid="12291">
                                            <p:txEl>
                                              <p:pRg st="6" end="6"/>
                                            </p:txEl>
                                          </p:spTgt>
                                        </p:tgtEl>
                                        <p:attrNameLst>
                                          <p:attrName>ppt_y</p:attrName>
                                        </p:attrNameLst>
                                      </p:cBhvr>
                                      <p:tavLst>
                                        <p:tav tm="0">
                                          <p:val>
                                            <p:strVal val="#ppt_y+1"/>
                                          </p:val>
                                        </p:tav>
                                        <p:tav tm="100000">
                                          <p:val>
                                            <p:strVal val="#ppt_y-.03"/>
                                          </p:val>
                                        </p:tav>
                                      </p:tavLst>
                                    </p:anim>
                                    <p:anim calcmode="lin" valueType="num">
                                      <p:cBhvr>
                                        <p:cTn id="36" dur="50" accel="100000" fill="hold">
                                          <p:stCondLst>
                                            <p:cond delay="450"/>
                                          </p:stCondLst>
                                        </p:cTn>
                                        <p:tgtEl>
                                          <p:spTgt spid="12291">
                                            <p:txEl>
                                              <p:pRg st="6" end="6"/>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CIH</a:t>
            </a:r>
            <a:endParaRPr lang="zh-CN" altLang="en-US" dirty="0"/>
          </a:p>
        </p:txBody>
      </p:sp>
      <p:sp>
        <p:nvSpPr>
          <p:cNvPr id="3" name="内容占位符 2"/>
          <p:cNvSpPr>
            <a:spLocks noGrp="1"/>
          </p:cNvSpPr>
          <p:nvPr>
            <p:ph idx="1"/>
          </p:nvPr>
        </p:nvSpPr>
        <p:spPr>
          <a:xfrm>
            <a:off x="628650" y="1381760"/>
            <a:ext cx="7886700" cy="5476240"/>
          </a:xfrm>
        </p:spPr>
        <p:txBody>
          <a:bodyPr>
            <a:normAutofit fontScale="85000" lnSpcReduction="20000"/>
          </a:bodyPr>
          <a:lstStyle/>
          <a:p>
            <a:pPr>
              <a:lnSpc>
                <a:spcPct val="120000"/>
              </a:lnSpc>
            </a:pPr>
            <a:r>
              <a:rPr lang="en-US" altLang="zh-CN" dirty="0"/>
              <a:t>1999 </a:t>
            </a:r>
            <a:r>
              <a:rPr lang="zh-CN" altLang="en-US" dirty="0"/>
              <a:t>年 </a:t>
            </a:r>
            <a:r>
              <a:rPr lang="en-US" altLang="zh-CN" dirty="0"/>
              <a:t>4 </a:t>
            </a:r>
            <a:r>
              <a:rPr lang="zh-CN" altLang="en-US" dirty="0"/>
              <a:t>月 </a:t>
            </a:r>
            <a:r>
              <a:rPr lang="en-US" altLang="zh-CN" dirty="0"/>
              <a:t>26 </a:t>
            </a:r>
            <a:r>
              <a:rPr lang="zh-CN" altLang="en-US" dirty="0"/>
              <a:t>日，</a:t>
            </a:r>
            <a:r>
              <a:rPr lang="en-US" altLang="zh-CN" dirty="0"/>
              <a:t>CIH </a:t>
            </a:r>
            <a:r>
              <a:rPr lang="zh-CN" altLang="en-US" dirty="0"/>
              <a:t>病毒大范围爆发，全球超过六千万台电脑宕机。</a:t>
            </a:r>
            <a:endParaRPr lang="en-US" altLang="zh-CN" dirty="0"/>
          </a:p>
          <a:p>
            <a:pPr>
              <a:lnSpc>
                <a:spcPct val="120000"/>
              </a:lnSpc>
            </a:pPr>
            <a:r>
              <a:rPr lang="zh-CN" altLang="en-US" dirty="0"/>
              <a:t>病毒发作后，</a:t>
            </a:r>
            <a:r>
              <a:rPr lang="zh-CN" altLang="en-US" dirty="0">
                <a:solidFill>
                  <a:srgbClr val="FF0000"/>
                </a:solidFill>
              </a:rPr>
              <a:t>硬盘数据全部丢失</a:t>
            </a:r>
            <a:r>
              <a:rPr lang="zh-CN" altLang="en-US" dirty="0"/>
              <a:t>，甚至</a:t>
            </a:r>
            <a:r>
              <a:rPr lang="zh-CN" altLang="en-US" dirty="0">
                <a:solidFill>
                  <a:srgbClr val="FF0000"/>
                </a:solidFill>
              </a:rPr>
              <a:t>主板上</a:t>
            </a:r>
            <a:r>
              <a:rPr lang="en-US" altLang="zh-CN" dirty="0">
                <a:solidFill>
                  <a:srgbClr val="FF0000"/>
                </a:solidFill>
              </a:rPr>
              <a:t>BIOS</a:t>
            </a:r>
            <a:r>
              <a:rPr lang="zh-CN" altLang="en-US" dirty="0"/>
              <a:t>中的原内容也会被彻底破坏，主机无法启动。只有更换</a:t>
            </a:r>
            <a:r>
              <a:rPr lang="en-US" altLang="zh-CN" dirty="0"/>
              <a:t>BIOS</a:t>
            </a:r>
            <a:r>
              <a:rPr lang="zh-CN" altLang="en-US" dirty="0"/>
              <a:t>，或是向固定在主板上的</a:t>
            </a:r>
            <a:r>
              <a:rPr lang="en-US" altLang="zh-CN" dirty="0"/>
              <a:t>BIOS</a:t>
            </a:r>
            <a:r>
              <a:rPr lang="zh-CN" altLang="en-US" dirty="0"/>
              <a:t>中重新写入原来版本的程序，才能解决问题。</a:t>
            </a:r>
          </a:p>
          <a:p>
            <a:pPr>
              <a:lnSpc>
                <a:spcPct val="120000"/>
              </a:lnSpc>
            </a:pPr>
            <a:r>
              <a:rPr lang="en-US" altLang="zh-CN" dirty="0"/>
              <a:t>2000 </a:t>
            </a:r>
            <a:r>
              <a:rPr lang="zh-CN" altLang="en-US" dirty="0"/>
              <a:t>年 </a:t>
            </a:r>
            <a:r>
              <a:rPr lang="en-US" altLang="zh-CN" dirty="0"/>
              <a:t>4 </a:t>
            </a:r>
            <a:r>
              <a:rPr lang="zh-CN" altLang="en-US" dirty="0"/>
              <a:t>月 </a:t>
            </a:r>
            <a:r>
              <a:rPr lang="en-US" altLang="zh-CN" dirty="0"/>
              <a:t>26 </a:t>
            </a:r>
            <a:r>
              <a:rPr lang="zh-CN" altLang="en-US" dirty="0"/>
              <a:t>日，</a:t>
            </a:r>
            <a:r>
              <a:rPr lang="en-US" altLang="zh-CN" dirty="0"/>
              <a:t>CIH </a:t>
            </a:r>
            <a:r>
              <a:rPr lang="zh-CN" altLang="en-US" dirty="0"/>
              <a:t>第二次大范围爆发，全球经济损失超过十亿美元。</a:t>
            </a:r>
          </a:p>
          <a:p>
            <a:pPr lvl="1">
              <a:lnSpc>
                <a:spcPct val="120000"/>
              </a:lnSpc>
            </a:pPr>
            <a:r>
              <a:rPr lang="zh-CN" altLang="en-US" dirty="0"/>
              <a:t>尽管感染对象是 </a:t>
            </a:r>
            <a:r>
              <a:rPr lang="en-US" altLang="zh-CN" dirty="0"/>
              <a:t>Windows95 </a:t>
            </a:r>
            <a:r>
              <a:rPr lang="zh-CN" altLang="en-US" dirty="0"/>
              <a:t>和 </a:t>
            </a:r>
            <a:r>
              <a:rPr lang="en-US" altLang="zh-CN" dirty="0"/>
              <a:t>98</a:t>
            </a:r>
            <a:r>
              <a:rPr lang="zh-CN" altLang="en-US" dirty="0"/>
              <a:t>，由于其传播范围和破环能力极强，</a:t>
            </a:r>
            <a:r>
              <a:rPr lang="en-US" altLang="zh-CN" dirty="0"/>
              <a:t>CIH </a:t>
            </a:r>
            <a:r>
              <a:rPr lang="zh-CN" altLang="en-US" dirty="0"/>
              <a:t>仍在很长一段时间令人谈之色变。</a:t>
            </a:r>
            <a:endParaRPr lang="en-US" altLang="zh-CN" dirty="0"/>
          </a:p>
          <a:p>
            <a:pPr lvl="1">
              <a:lnSpc>
                <a:spcPct val="120000"/>
              </a:lnSpc>
            </a:pPr>
            <a:r>
              <a:rPr lang="zh-CN" altLang="en-US" dirty="0"/>
              <a:t>有人认为应该将 </a:t>
            </a:r>
            <a:r>
              <a:rPr lang="en-US" altLang="zh-CN" dirty="0"/>
              <a:t>4 </a:t>
            </a:r>
            <a:r>
              <a:rPr lang="zh-CN" altLang="en-US" dirty="0"/>
              <a:t>月 </a:t>
            </a:r>
            <a:r>
              <a:rPr lang="en-US" altLang="zh-CN" dirty="0"/>
              <a:t>26 </a:t>
            </a:r>
            <a:r>
              <a:rPr lang="zh-CN" altLang="en-US" dirty="0"/>
              <a:t>日命名为「电脑病毒日」或者「世界电脑病毒日」，提醒后人不忘 </a:t>
            </a:r>
            <a:r>
              <a:rPr lang="en-US" altLang="zh-CN" dirty="0"/>
              <a:t>CIH </a:t>
            </a:r>
            <a:r>
              <a:rPr lang="zh-CN" altLang="en-US" dirty="0"/>
              <a:t>病毒带来的教训。</a:t>
            </a:r>
          </a:p>
          <a:p>
            <a:pPr>
              <a:lnSpc>
                <a:spcPct val="120000"/>
              </a:lnSpc>
            </a:pPr>
            <a:r>
              <a:rPr lang="en-US" altLang="zh-CN" dirty="0"/>
              <a:t>CIH </a:t>
            </a:r>
            <a:r>
              <a:rPr lang="zh-CN" altLang="en-US" dirty="0"/>
              <a:t>既是这个病毒的名字，也是一个人的名字</a:t>
            </a:r>
            <a:r>
              <a:rPr lang="en-US" altLang="zh-CN" dirty="0"/>
              <a:t>——</a:t>
            </a:r>
            <a:r>
              <a:rPr lang="zh-CN" altLang="en-US" dirty="0"/>
              <a:t>陈盈豪</a:t>
            </a:r>
          </a:p>
        </p:txBody>
      </p:sp>
      <p:grpSp>
        <p:nvGrpSpPr>
          <p:cNvPr id="4" name="组合 3">
            <a:extLst>
              <a:ext uri="{FF2B5EF4-FFF2-40B4-BE49-F238E27FC236}">
                <a16:creationId xmlns:a16="http://schemas.microsoft.com/office/drawing/2014/main" xmlns="" id="{5B6409A3-5094-4BD0-83FC-425F1DCF0F48}"/>
              </a:ext>
            </a:extLst>
          </p:cNvPr>
          <p:cNvGrpSpPr/>
          <p:nvPr/>
        </p:nvGrpSpPr>
        <p:grpSpPr>
          <a:xfrm>
            <a:off x="199228" y="353544"/>
            <a:ext cx="3185419" cy="466490"/>
            <a:chOff x="199226" y="353544"/>
            <a:chExt cx="3185419" cy="466490"/>
          </a:xfrm>
        </p:grpSpPr>
        <p:sp>
          <p:nvSpPr>
            <p:cNvPr id="5" name="Freeform 5">
              <a:extLst>
                <a:ext uri="{FF2B5EF4-FFF2-40B4-BE49-F238E27FC236}">
                  <a16:creationId xmlns:a16="http://schemas.microsoft.com/office/drawing/2014/main" xmlns="" id="{5F76AE0C-76B9-4BF1-A174-F8C72D9A8F19}"/>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6" name="Freeform 6">
              <a:extLst>
                <a:ext uri="{FF2B5EF4-FFF2-40B4-BE49-F238E27FC236}">
                  <a16:creationId xmlns:a16="http://schemas.microsoft.com/office/drawing/2014/main" xmlns="" id="{6B7BE80C-E136-4568-95C2-9205B9143880}"/>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7" name="Freeform 7">
              <a:extLst>
                <a:ext uri="{FF2B5EF4-FFF2-40B4-BE49-F238E27FC236}">
                  <a16:creationId xmlns:a16="http://schemas.microsoft.com/office/drawing/2014/main" xmlns="" id="{D4B3086C-58FD-4AC6-80C8-B8EA3B99EC73}"/>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8" name="TextBox 54">
              <a:extLst>
                <a:ext uri="{FF2B5EF4-FFF2-40B4-BE49-F238E27FC236}">
                  <a16:creationId xmlns:a16="http://schemas.microsoft.com/office/drawing/2014/main" xmlns="" id="{CDE3C188-CCB5-4BE5-A7C3-348D05D32916}"/>
                </a:ext>
              </a:extLst>
            </p:cNvPr>
            <p:cNvSpPr txBox="1"/>
            <p:nvPr/>
          </p:nvSpPr>
          <p:spPr>
            <a:xfrm>
              <a:off x="615627" y="364150"/>
              <a:ext cx="2769018"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9.2</a:t>
              </a:r>
              <a:r>
                <a:rPr lang="en-US" altLang="zh-CN" sz="24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计算机病毒</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7768104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CIH</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208" y="1292772"/>
            <a:ext cx="8186661" cy="5444130"/>
          </a:xfrm>
          <a:prstGeom prst="rect">
            <a:avLst/>
          </a:prstGeom>
        </p:spPr>
      </p:pic>
      <p:grpSp>
        <p:nvGrpSpPr>
          <p:cNvPr id="5" name="组合 4">
            <a:extLst>
              <a:ext uri="{FF2B5EF4-FFF2-40B4-BE49-F238E27FC236}">
                <a16:creationId xmlns:a16="http://schemas.microsoft.com/office/drawing/2014/main" xmlns="" id="{5AEE3FBA-9574-45D6-98EF-62115C27123F}"/>
              </a:ext>
            </a:extLst>
          </p:cNvPr>
          <p:cNvGrpSpPr/>
          <p:nvPr/>
        </p:nvGrpSpPr>
        <p:grpSpPr>
          <a:xfrm>
            <a:off x="199228" y="353544"/>
            <a:ext cx="3185419" cy="466490"/>
            <a:chOff x="199226" y="353544"/>
            <a:chExt cx="3185419" cy="466490"/>
          </a:xfrm>
        </p:grpSpPr>
        <p:sp>
          <p:nvSpPr>
            <p:cNvPr id="6" name="Freeform 5">
              <a:extLst>
                <a:ext uri="{FF2B5EF4-FFF2-40B4-BE49-F238E27FC236}">
                  <a16:creationId xmlns:a16="http://schemas.microsoft.com/office/drawing/2014/main" xmlns="" id="{3CD83AF2-09C5-479D-9AC9-D8CB703F9A16}"/>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7" name="Freeform 6">
              <a:extLst>
                <a:ext uri="{FF2B5EF4-FFF2-40B4-BE49-F238E27FC236}">
                  <a16:creationId xmlns:a16="http://schemas.microsoft.com/office/drawing/2014/main" xmlns="" id="{4B4BB0BB-8E08-4E62-B4E7-59233F3BF7B6}"/>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8" name="Freeform 7">
              <a:extLst>
                <a:ext uri="{FF2B5EF4-FFF2-40B4-BE49-F238E27FC236}">
                  <a16:creationId xmlns:a16="http://schemas.microsoft.com/office/drawing/2014/main" xmlns="" id="{CE6E4B65-3D25-4B9C-9DC4-F692DBCEE81A}"/>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9" name="TextBox 54">
              <a:extLst>
                <a:ext uri="{FF2B5EF4-FFF2-40B4-BE49-F238E27FC236}">
                  <a16:creationId xmlns:a16="http://schemas.microsoft.com/office/drawing/2014/main" xmlns="" id="{C521C525-882F-4A61-9B18-894BF1DAD89F}"/>
                </a:ext>
              </a:extLst>
            </p:cNvPr>
            <p:cNvSpPr txBox="1"/>
            <p:nvPr/>
          </p:nvSpPr>
          <p:spPr>
            <a:xfrm>
              <a:off x="615627" y="364150"/>
              <a:ext cx="2769018"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11.1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计算机病毒</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9767457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xmlns="" id="{AB990CE3-4434-4E0B-A5D2-587D7AE11BC7}"/>
              </a:ext>
            </a:extLst>
          </p:cNvPr>
          <p:cNvSpPr>
            <a:spLocks noGrp="1" noChangeArrowheads="1"/>
          </p:cNvSpPr>
          <p:nvPr>
            <p:ph type="title"/>
          </p:nvPr>
        </p:nvSpPr>
        <p:spPr>
          <a:xfrm>
            <a:off x="628650" y="982087"/>
            <a:ext cx="7886700" cy="708602"/>
          </a:xfrm>
        </p:spPr>
        <p:txBody>
          <a:bodyPr/>
          <a:lstStyle/>
          <a:p>
            <a:r>
              <a:rPr lang="zh-CN" altLang="en-US" sz="3600" b="1" dirty="0" smtClean="0">
                <a:latin typeface="宋体" panose="02010600030101010101" pitchFamily="2" charset="-122"/>
                <a:ea typeface="宋体" panose="02010600030101010101" pitchFamily="2" charset="-122"/>
              </a:rPr>
              <a:t>计算机病毒</a:t>
            </a:r>
            <a:r>
              <a:rPr lang="zh-CN" altLang="en-US" sz="3600" b="1" dirty="0">
                <a:latin typeface="宋体" panose="02010600030101010101" pitchFamily="2" charset="-122"/>
                <a:ea typeface="宋体" panose="02010600030101010101" pitchFamily="2" charset="-122"/>
              </a:rPr>
              <a:t>的结构和原理</a:t>
            </a:r>
          </a:p>
        </p:txBody>
      </p:sp>
      <p:sp>
        <p:nvSpPr>
          <p:cNvPr id="139267" name="Rectangle 3">
            <a:extLst>
              <a:ext uri="{FF2B5EF4-FFF2-40B4-BE49-F238E27FC236}">
                <a16:creationId xmlns:a16="http://schemas.microsoft.com/office/drawing/2014/main" xmlns="" id="{AB2961FF-EBBE-4F2E-9D76-A322E604795B}"/>
              </a:ext>
            </a:extLst>
          </p:cNvPr>
          <p:cNvSpPr>
            <a:spLocks noGrp="1" noChangeArrowheads="1"/>
          </p:cNvSpPr>
          <p:nvPr>
            <p:ph idx="1"/>
          </p:nvPr>
        </p:nvSpPr>
        <p:spPr/>
        <p:txBody>
          <a:bodyPr/>
          <a:lstStyle/>
          <a:p>
            <a:pPr algn="just">
              <a:lnSpc>
                <a:spcPct val="150000"/>
              </a:lnSpc>
            </a:pPr>
            <a:r>
              <a:rPr lang="zh-CN" altLang="en-US" dirty="0">
                <a:latin typeface="宋体" panose="02010600030101010101" pitchFamily="2" charset="-122"/>
                <a:ea typeface="宋体" panose="02010600030101010101" pitchFamily="2" charset="-122"/>
              </a:rPr>
              <a:t>计算机病毒一般被放在</a:t>
            </a:r>
            <a:r>
              <a:rPr lang="zh-CN" altLang="en-US" dirty="0">
                <a:solidFill>
                  <a:srgbClr val="FF0000"/>
                </a:solidFill>
                <a:latin typeface="宋体" panose="02010600030101010101" pitchFamily="2" charset="-122"/>
                <a:ea typeface="宋体" panose="02010600030101010101" pitchFamily="2" charset="-122"/>
              </a:rPr>
              <a:t>可执行文件</a:t>
            </a:r>
            <a:r>
              <a:rPr lang="zh-CN" altLang="en-US" dirty="0">
                <a:latin typeface="宋体" panose="02010600030101010101" pitchFamily="2" charset="-122"/>
                <a:ea typeface="宋体" panose="02010600030101010101" pitchFamily="2" charset="-122"/>
              </a:rPr>
              <a:t>的</a:t>
            </a:r>
            <a:r>
              <a:rPr lang="zh-CN" altLang="en-US" dirty="0">
                <a:solidFill>
                  <a:srgbClr val="FF0000"/>
                </a:solidFill>
                <a:latin typeface="宋体" panose="02010600030101010101" pitchFamily="2" charset="-122"/>
                <a:ea typeface="宋体" panose="02010600030101010101" pitchFamily="2" charset="-122"/>
              </a:rPr>
              <a:t>开始、结尾</a:t>
            </a:r>
            <a:r>
              <a:rPr lang="zh-CN" altLang="en-US" dirty="0">
                <a:latin typeface="宋体" panose="02010600030101010101" pitchFamily="2" charset="-122"/>
                <a:ea typeface="宋体" panose="02010600030101010101" pitchFamily="2" charset="-122"/>
              </a:rPr>
              <a:t>，或以其他方式嵌入，关键是要保证当调用受感染文件时，</a:t>
            </a:r>
            <a:r>
              <a:rPr lang="zh-CN" altLang="en-US" dirty="0">
                <a:solidFill>
                  <a:srgbClr val="FF0000"/>
                </a:solidFill>
                <a:latin typeface="宋体" panose="02010600030101010101" pitchFamily="2" charset="-122"/>
                <a:ea typeface="宋体" panose="02010600030101010101" pitchFamily="2" charset="-122"/>
              </a:rPr>
              <a:t>首先</a:t>
            </a:r>
            <a:r>
              <a:rPr lang="zh-CN" altLang="en-US" dirty="0">
                <a:latin typeface="宋体" panose="02010600030101010101" pitchFamily="2" charset="-122"/>
                <a:ea typeface="宋体" panose="02010600030101010101" pitchFamily="2" charset="-122"/>
              </a:rPr>
              <a:t>被执行的是病毒程序，然后才是原来的程序。</a:t>
            </a:r>
          </a:p>
          <a:p>
            <a:pPr algn="just">
              <a:lnSpc>
                <a:spcPct val="150000"/>
              </a:lnSpc>
            </a:pPr>
            <a:r>
              <a:rPr lang="zh-CN" altLang="en-US" dirty="0">
                <a:latin typeface="宋体" panose="02010600030101010101" pitchFamily="2" charset="-122"/>
                <a:ea typeface="宋体" panose="02010600030101010101" pitchFamily="2" charset="-122"/>
              </a:rPr>
              <a:t>计算机病毒一般由三个模块构成：</a:t>
            </a:r>
            <a:r>
              <a:rPr lang="zh-CN" altLang="en-US" b="1" dirty="0">
                <a:solidFill>
                  <a:srgbClr val="FF0000"/>
                </a:solidFill>
                <a:latin typeface="宋体" panose="02010600030101010101" pitchFamily="2" charset="-122"/>
                <a:ea typeface="宋体" panose="02010600030101010101" pitchFamily="2" charset="-122"/>
              </a:rPr>
              <a:t>引导模块、感染模块和破坏模块</a:t>
            </a:r>
            <a:r>
              <a:rPr lang="zh-CN" altLang="en-US" dirty="0">
                <a:latin typeface="宋体" panose="02010600030101010101" pitchFamily="2" charset="-122"/>
                <a:ea typeface="宋体" panose="02010600030101010101" pitchFamily="2" charset="-122"/>
              </a:rPr>
              <a:t> 。</a:t>
            </a:r>
          </a:p>
        </p:txBody>
      </p:sp>
      <p:sp>
        <p:nvSpPr>
          <p:cNvPr id="4" name="日期占位符 3">
            <a:extLst>
              <a:ext uri="{FF2B5EF4-FFF2-40B4-BE49-F238E27FC236}">
                <a16:creationId xmlns:a16="http://schemas.microsoft.com/office/drawing/2014/main" xmlns="" id="{5E96BE54-FB9A-49A5-9B45-118DC6D881D5}"/>
              </a:ext>
            </a:extLst>
          </p:cNvPr>
          <p:cNvSpPr>
            <a:spLocks noGrp="1"/>
          </p:cNvSpPr>
          <p:nvPr>
            <p:ph type="dt" sz="half" idx="10"/>
          </p:nvPr>
        </p:nvSpPr>
        <p:spPr/>
        <p:txBody>
          <a:bodyPr/>
          <a:lstStyle/>
          <a:p>
            <a:fld id="{841A5C85-CF22-442F-A825-021D69B1FB08}" type="datetime1">
              <a:rPr lang="zh-CN" altLang="en-US"/>
              <a:pPr/>
              <a:t>2020/4/21</a:t>
            </a:fld>
            <a:endParaRPr lang="en-AU" altLang="zh-CN"/>
          </a:p>
        </p:txBody>
      </p:sp>
      <p:sp>
        <p:nvSpPr>
          <p:cNvPr id="6" name="灯片编号占位符 5">
            <a:extLst>
              <a:ext uri="{FF2B5EF4-FFF2-40B4-BE49-F238E27FC236}">
                <a16:creationId xmlns:a16="http://schemas.microsoft.com/office/drawing/2014/main" xmlns="" id="{906A2D9A-DC13-4FF5-B063-9F76D2B45860}"/>
              </a:ext>
            </a:extLst>
          </p:cNvPr>
          <p:cNvSpPr>
            <a:spLocks noGrp="1"/>
          </p:cNvSpPr>
          <p:nvPr>
            <p:ph type="sldNum" sz="quarter" idx="12"/>
          </p:nvPr>
        </p:nvSpPr>
        <p:spPr/>
        <p:txBody>
          <a:bodyPr/>
          <a:lstStyle/>
          <a:p>
            <a:fld id="{D7230F09-2E47-4FD8-9183-0E7BB7CA28C6}" type="slidenum">
              <a:rPr lang="zh-CN" altLang="en-AU"/>
              <a:pPr/>
              <a:t>27</a:t>
            </a:fld>
            <a:endParaRPr lang="en-AU" altLang="zh-CN"/>
          </a:p>
        </p:txBody>
      </p:sp>
      <p:grpSp>
        <p:nvGrpSpPr>
          <p:cNvPr id="7" name="组合 6">
            <a:extLst>
              <a:ext uri="{FF2B5EF4-FFF2-40B4-BE49-F238E27FC236}">
                <a16:creationId xmlns:a16="http://schemas.microsoft.com/office/drawing/2014/main" xmlns="" id="{7DE2C1DD-9DE3-4C42-8A8C-E3D8A77DE25E}"/>
              </a:ext>
            </a:extLst>
          </p:cNvPr>
          <p:cNvGrpSpPr/>
          <p:nvPr/>
        </p:nvGrpSpPr>
        <p:grpSpPr>
          <a:xfrm>
            <a:off x="199228" y="353544"/>
            <a:ext cx="3185419" cy="466490"/>
            <a:chOff x="199226" y="353544"/>
            <a:chExt cx="3185419" cy="466490"/>
          </a:xfrm>
        </p:grpSpPr>
        <p:sp>
          <p:nvSpPr>
            <p:cNvPr id="8" name="Freeform 5">
              <a:extLst>
                <a:ext uri="{FF2B5EF4-FFF2-40B4-BE49-F238E27FC236}">
                  <a16:creationId xmlns:a16="http://schemas.microsoft.com/office/drawing/2014/main" xmlns="" id="{E3E35457-52A8-4B68-80AF-E0A7A665948E}"/>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9" name="Freeform 6">
              <a:extLst>
                <a:ext uri="{FF2B5EF4-FFF2-40B4-BE49-F238E27FC236}">
                  <a16:creationId xmlns:a16="http://schemas.microsoft.com/office/drawing/2014/main" xmlns="" id="{1CD49AB0-5CC8-47E9-AFBC-7FBF25C53F1D}"/>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0" name="Freeform 7">
              <a:extLst>
                <a:ext uri="{FF2B5EF4-FFF2-40B4-BE49-F238E27FC236}">
                  <a16:creationId xmlns:a16="http://schemas.microsoft.com/office/drawing/2014/main" xmlns="" id="{502DB94F-DAC3-484B-BA6E-08135F8C8F52}"/>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1" name="TextBox 54">
              <a:extLst>
                <a:ext uri="{FF2B5EF4-FFF2-40B4-BE49-F238E27FC236}">
                  <a16:creationId xmlns:a16="http://schemas.microsoft.com/office/drawing/2014/main" xmlns="" id="{20340760-24EF-46D3-B0BE-BCCBEE41DB0A}"/>
                </a:ext>
              </a:extLst>
            </p:cNvPr>
            <p:cNvSpPr txBox="1"/>
            <p:nvPr/>
          </p:nvSpPr>
          <p:spPr>
            <a:xfrm>
              <a:off x="615627" y="364150"/>
              <a:ext cx="2769018"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9.2</a:t>
              </a:r>
              <a:r>
                <a:rPr lang="en-US" altLang="zh-CN" sz="24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计算机病毒</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8335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9267">
                                            <p:txEl>
                                              <p:pRg st="0" end="0"/>
                                            </p:txEl>
                                          </p:spTgt>
                                        </p:tgtEl>
                                        <p:attrNameLst>
                                          <p:attrName>style.visibility</p:attrName>
                                        </p:attrNameLst>
                                      </p:cBhvr>
                                      <p:to>
                                        <p:strVal val="visible"/>
                                      </p:to>
                                    </p:set>
                                    <p:animEffect transition="in" filter="wipe(up)">
                                      <p:cBhvr>
                                        <p:cTn id="7" dur="500"/>
                                        <p:tgtEl>
                                          <p:spTgt spid="1392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39267">
                                            <p:txEl>
                                              <p:pRg st="1" end="1"/>
                                            </p:txEl>
                                          </p:spTgt>
                                        </p:tgtEl>
                                        <p:attrNameLst>
                                          <p:attrName>style.visibility</p:attrName>
                                        </p:attrNameLst>
                                      </p:cBhvr>
                                      <p:to>
                                        <p:strVal val="visible"/>
                                      </p:to>
                                    </p:set>
                                    <p:animEffect transition="in" filter="wipe(up)">
                                      <p:cBhvr>
                                        <p:cTn id="12" dur="500"/>
                                        <p:tgtEl>
                                          <p:spTgt spid="13926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7"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xmlns="" id="{1A680980-E09B-4221-83D3-CBE56EAF4F2C}"/>
              </a:ext>
            </a:extLst>
          </p:cNvPr>
          <p:cNvSpPr>
            <a:spLocks noGrp="1" noChangeArrowheads="1"/>
          </p:cNvSpPr>
          <p:nvPr>
            <p:ph type="title"/>
          </p:nvPr>
        </p:nvSpPr>
        <p:spPr>
          <a:xfrm>
            <a:off x="457200" y="274640"/>
            <a:ext cx="8229600" cy="777875"/>
          </a:xfrm>
        </p:spPr>
        <p:txBody>
          <a:bodyPr/>
          <a:lstStyle/>
          <a:p>
            <a:pPr marL="838200" indent="-838200"/>
            <a:r>
              <a:rPr lang="zh-CN" altLang="en-US" sz="3200" b="1">
                <a:ea typeface="宋体" panose="02010600030101010101" pitchFamily="2" charset="-122"/>
              </a:rPr>
              <a:t>（</a:t>
            </a:r>
            <a:r>
              <a:rPr lang="en-US" altLang="zh-CN" sz="3200" b="1">
                <a:ea typeface="宋体" panose="02010600030101010101" pitchFamily="2" charset="-122"/>
              </a:rPr>
              <a:t>1</a:t>
            </a:r>
            <a:r>
              <a:rPr lang="zh-CN" altLang="en-US" sz="3200" b="1">
                <a:ea typeface="宋体" panose="02010600030101010101" pitchFamily="2" charset="-122"/>
              </a:rPr>
              <a:t>）引导模块</a:t>
            </a:r>
          </a:p>
        </p:txBody>
      </p:sp>
      <p:sp>
        <p:nvSpPr>
          <p:cNvPr id="135171" name="Rectangle 3">
            <a:extLst>
              <a:ext uri="{FF2B5EF4-FFF2-40B4-BE49-F238E27FC236}">
                <a16:creationId xmlns:a16="http://schemas.microsoft.com/office/drawing/2014/main" xmlns="" id="{B4C86080-9224-47E9-8762-FF1C5724B51B}"/>
              </a:ext>
            </a:extLst>
          </p:cNvPr>
          <p:cNvSpPr>
            <a:spLocks noGrp="1" noChangeArrowheads="1"/>
          </p:cNvSpPr>
          <p:nvPr>
            <p:ph idx="1"/>
          </p:nvPr>
        </p:nvSpPr>
        <p:spPr>
          <a:xfrm>
            <a:off x="468315" y="1341438"/>
            <a:ext cx="7775575" cy="4525962"/>
          </a:xfrm>
        </p:spPr>
        <p:txBody>
          <a:bodyPr/>
          <a:lstStyle/>
          <a:p>
            <a:pPr algn="just">
              <a:lnSpc>
                <a:spcPct val="150000"/>
              </a:lnSpc>
            </a:pPr>
            <a:r>
              <a:rPr lang="zh-CN" altLang="en-US" dirty="0">
                <a:ea typeface="宋体" panose="02010600030101010101" pitchFamily="2" charset="-122"/>
              </a:rPr>
              <a:t>引导模块是计算机病毒的</a:t>
            </a:r>
            <a:r>
              <a:rPr lang="zh-CN" altLang="en-US" b="1" dirty="0">
                <a:solidFill>
                  <a:srgbClr val="FF0000"/>
                </a:solidFill>
                <a:ea typeface="宋体" panose="02010600030101010101" pitchFamily="2" charset="-122"/>
              </a:rPr>
              <a:t>控制中心</a:t>
            </a:r>
            <a:r>
              <a:rPr lang="zh-CN" altLang="en-US" dirty="0">
                <a:ea typeface="宋体" panose="02010600030101010101" pitchFamily="2" charset="-122"/>
              </a:rPr>
              <a:t>。</a:t>
            </a:r>
          </a:p>
          <a:p>
            <a:pPr algn="just">
              <a:lnSpc>
                <a:spcPct val="150000"/>
              </a:lnSpc>
            </a:pPr>
            <a:r>
              <a:rPr lang="zh-CN" altLang="en-US" dirty="0">
                <a:ea typeface="宋体" panose="02010600030101010101" pitchFamily="2" charset="-122"/>
              </a:rPr>
              <a:t>它的主要作用是当程序开始工作时，将病毒程序</a:t>
            </a:r>
            <a:r>
              <a:rPr lang="zh-CN" altLang="en-US" dirty="0">
                <a:solidFill>
                  <a:srgbClr val="FF0000"/>
                </a:solidFill>
                <a:ea typeface="宋体" panose="02010600030101010101" pitchFamily="2" charset="-122"/>
              </a:rPr>
              <a:t>从外存引入内存</a:t>
            </a:r>
            <a:r>
              <a:rPr lang="zh-CN" altLang="en-US" dirty="0">
                <a:ea typeface="宋体" panose="02010600030101010101" pitchFamily="2" charset="-122"/>
              </a:rPr>
              <a:t>，使病毒的感染模块和破坏模块处于活动状态，以监视系统运行。</a:t>
            </a:r>
          </a:p>
          <a:p>
            <a:pPr algn="just">
              <a:lnSpc>
                <a:spcPct val="150000"/>
              </a:lnSpc>
            </a:pPr>
            <a:r>
              <a:rPr lang="zh-CN" altLang="en-US" dirty="0">
                <a:ea typeface="宋体" panose="02010600030101010101" pitchFamily="2" charset="-122"/>
              </a:rPr>
              <a:t>当触发条件满足时，病毒会按照设计的程序去调用破坏模块发动攻击。</a:t>
            </a:r>
          </a:p>
        </p:txBody>
      </p:sp>
      <p:sp>
        <p:nvSpPr>
          <p:cNvPr id="4" name="日期占位符 3">
            <a:extLst>
              <a:ext uri="{FF2B5EF4-FFF2-40B4-BE49-F238E27FC236}">
                <a16:creationId xmlns:a16="http://schemas.microsoft.com/office/drawing/2014/main" xmlns="" id="{07613591-F99C-4460-9C71-11BF1B543F41}"/>
              </a:ext>
            </a:extLst>
          </p:cNvPr>
          <p:cNvSpPr>
            <a:spLocks noGrp="1"/>
          </p:cNvSpPr>
          <p:nvPr>
            <p:ph type="dt" sz="half" idx="10"/>
          </p:nvPr>
        </p:nvSpPr>
        <p:spPr/>
        <p:txBody>
          <a:bodyPr/>
          <a:lstStyle/>
          <a:p>
            <a:fld id="{9E792ABE-5574-4CA6-B98E-253FBD60E0BB}" type="datetime1">
              <a:rPr lang="zh-CN" altLang="en-US"/>
              <a:pPr/>
              <a:t>2020/4/20</a:t>
            </a:fld>
            <a:endParaRPr lang="en-AU" altLang="zh-CN"/>
          </a:p>
        </p:txBody>
      </p:sp>
      <p:sp>
        <p:nvSpPr>
          <p:cNvPr id="6" name="灯片编号占位符 5">
            <a:extLst>
              <a:ext uri="{FF2B5EF4-FFF2-40B4-BE49-F238E27FC236}">
                <a16:creationId xmlns:a16="http://schemas.microsoft.com/office/drawing/2014/main" xmlns="" id="{0F8D5220-5DD1-4163-87A7-01BD9862056D}"/>
              </a:ext>
            </a:extLst>
          </p:cNvPr>
          <p:cNvSpPr>
            <a:spLocks noGrp="1"/>
          </p:cNvSpPr>
          <p:nvPr>
            <p:ph type="sldNum" sz="quarter" idx="12"/>
          </p:nvPr>
        </p:nvSpPr>
        <p:spPr/>
        <p:txBody>
          <a:bodyPr/>
          <a:lstStyle/>
          <a:p>
            <a:fld id="{D37D0EDD-100A-477D-832B-58D5D95E86B6}" type="slidenum">
              <a:rPr lang="zh-CN" altLang="en-AU"/>
              <a:pPr/>
              <a:t>28</a:t>
            </a:fld>
            <a:endParaRPr lang="en-AU" altLang="zh-CN"/>
          </a:p>
        </p:txBody>
      </p:sp>
    </p:spTree>
    <p:extLst>
      <p:ext uri="{BB962C8B-B14F-4D97-AF65-F5344CB8AC3E}">
        <p14:creationId xmlns:p14="http://schemas.microsoft.com/office/powerpoint/2010/main" val="68479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5171">
                                            <p:txEl>
                                              <p:pRg st="0" end="0"/>
                                            </p:txEl>
                                          </p:spTgt>
                                        </p:tgtEl>
                                        <p:attrNameLst>
                                          <p:attrName>style.visibility</p:attrName>
                                        </p:attrNameLst>
                                      </p:cBhvr>
                                      <p:to>
                                        <p:strVal val="visible"/>
                                      </p:to>
                                    </p:set>
                                    <p:animEffect transition="in" filter="wipe(up)">
                                      <p:cBhvr>
                                        <p:cTn id="7" dur="500"/>
                                        <p:tgtEl>
                                          <p:spTgt spid="1351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35171">
                                            <p:txEl>
                                              <p:pRg st="1" end="1"/>
                                            </p:txEl>
                                          </p:spTgt>
                                        </p:tgtEl>
                                        <p:attrNameLst>
                                          <p:attrName>style.visibility</p:attrName>
                                        </p:attrNameLst>
                                      </p:cBhvr>
                                      <p:to>
                                        <p:strVal val="visible"/>
                                      </p:to>
                                    </p:set>
                                    <p:animEffect transition="in" filter="wipe(up)">
                                      <p:cBhvr>
                                        <p:cTn id="12" dur="500"/>
                                        <p:tgtEl>
                                          <p:spTgt spid="1351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35171">
                                            <p:txEl>
                                              <p:pRg st="2" end="2"/>
                                            </p:txEl>
                                          </p:spTgt>
                                        </p:tgtEl>
                                        <p:attrNameLst>
                                          <p:attrName>style.visibility</p:attrName>
                                        </p:attrNameLst>
                                      </p:cBhvr>
                                      <p:to>
                                        <p:strVal val="visible"/>
                                      </p:to>
                                    </p:set>
                                    <p:animEffect transition="in" filter="wipe(up)">
                                      <p:cBhvr>
                                        <p:cTn id="17" dur="500"/>
                                        <p:tgtEl>
                                          <p:spTgt spid="13517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1"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a:extLst>
              <a:ext uri="{FF2B5EF4-FFF2-40B4-BE49-F238E27FC236}">
                <a16:creationId xmlns:a16="http://schemas.microsoft.com/office/drawing/2014/main" xmlns="" id="{65ACEAB0-3FAC-4C1A-B4C3-4EEA7BF42009}"/>
              </a:ext>
            </a:extLst>
          </p:cNvPr>
          <p:cNvSpPr>
            <a:spLocks noGrp="1" noChangeArrowheads="1"/>
          </p:cNvSpPr>
          <p:nvPr>
            <p:ph type="title"/>
          </p:nvPr>
        </p:nvSpPr>
        <p:spPr>
          <a:xfrm>
            <a:off x="468313" y="549277"/>
            <a:ext cx="8229600" cy="777875"/>
          </a:xfrm>
        </p:spPr>
        <p:txBody>
          <a:bodyPr/>
          <a:lstStyle/>
          <a:p>
            <a:pPr marL="838200" indent="-838200"/>
            <a:r>
              <a:rPr lang="zh-CN" altLang="en-US" sz="3200" b="1">
                <a:ea typeface="宋体" panose="02010600030101010101" pitchFamily="2" charset="-122"/>
              </a:rPr>
              <a:t>（</a:t>
            </a:r>
            <a:r>
              <a:rPr lang="en-US" altLang="zh-CN" sz="3200" b="1">
                <a:ea typeface="宋体" panose="02010600030101010101" pitchFamily="2" charset="-122"/>
              </a:rPr>
              <a:t>2</a:t>
            </a:r>
            <a:r>
              <a:rPr lang="zh-CN" altLang="en-US" sz="3200" b="1">
                <a:ea typeface="宋体" panose="02010600030101010101" pitchFamily="2" charset="-122"/>
              </a:rPr>
              <a:t>）感染模块</a:t>
            </a:r>
          </a:p>
        </p:txBody>
      </p:sp>
      <p:sp>
        <p:nvSpPr>
          <p:cNvPr id="142339" name="Rectangle 3">
            <a:extLst>
              <a:ext uri="{FF2B5EF4-FFF2-40B4-BE49-F238E27FC236}">
                <a16:creationId xmlns:a16="http://schemas.microsoft.com/office/drawing/2014/main" xmlns="" id="{58EEE083-5F0D-4B0C-8E87-556ACFCD7E39}"/>
              </a:ext>
            </a:extLst>
          </p:cNvPr>
          <p:cNvSpPr>
            <a:spLocks noGrp="1" noChangeArrowheads="1"/>
          </p:cNvSpPr>
          <p:nvPr>
            <p:ph idx="1"/>
          </p:nvPr>
        </p:nvSpPr>
        <p:spPr>
          <a:xfrm>
            <a:off x="395288" y="1844677"/>
            <a:ext cx="7777162" cy="4525963"/>
          </a:xfrm>
        </p:spPr>
        <p:txBody>
          <a:bodyPr/>
          <a:lstStyle/>
          <a:p>
            <a:pPr algn="just">
              <a:lnSpc>
                <a:spcPct val="200000"/>
              </a:lnSpc>
            </a:pPr>
            <a:r>
              <a:rPr lang="zh-CN" altLang="en-US" dirty="0">
                <a:ea typeface="宋体" panose="02010600030101010101" pitchFamily="2" charset="-122"/>
              </a:rPr>
              <a:t>感染模块是完成计算机病毒的</a:t>
            </a:r>
            <a:r>
              <a:rPr lang="zh-CN" altLang="en-US" dirty="0">
                <a:solidFill>
                  <a:srgbClr val="FF0000"/>
                </a:solidFill>
                <a:ea typeface="宋体" panose="02010600030101010101" pitchFamily="2" charset="-122"/>
              </a:rPr>
              <a:t>扩散</a:t>
            </a:r>
            <a:r>
              <a:rPr lang="zh-CN" altLang="en-US" dirty="0">
                <a:ea typeface="宋体" panose="02010600030101010101" pitchFamily="2" charset="-122"/>
              </a:rPr>
              <a:t>功能。</a:t>
            </a:r>
          </a:p>
          <a:p>
            <a:pPr algn="just">
              <a:lnSpc>
                <a:spcPct val="200000"/>
              </a:lnSpc>
            </a:pPr>
            <a:r>
              <a:rPr lang="zh-CN" altLang="en-US" dirty="0">
                <a:ea typeface="宋体" panose="02010600030101010101" pitchFamily="2" charset="-122"/>
              </a:rPr>
              <a:t>它寻找到感染目标后，判断目标是否已被感染，若目标未感染则完成感染工作。</a:t>
            </a:r>
          </a:p>
        </p:txBody>
      </p:sp>
      <p:sp>
        <p:nvSpPr>
          <p:cNvPr id="4" name="日期占位符 3">
            <a:extLst>
              <a:ext uri="{FF2B5EF4-FFF2-40B4-BE49-F238E27FC236}">
                <a16:creationId xmlns:a16="http://schemas.microsoft.com/office/drawing/2014/main" xmlns="" id="{40293BE8-744B-4C4C-80A4-3A36FCE298EA}"/>
              </a:ext>
            </a:extLst>
          </p:cNvPr>
          <p:cNvSpPr>
            <a:spLocks noGrp="1"/>
          </p:cNvSpPr>
          <p:nvPr>
            <p:ph type="dt" sz="half" idx="10"/>
          </p:nvPr>
        </p:nvSpPr>
        <p:spPr/>
        <p:txBody>
          <a:bodyPr/>
          <a:lstStyle/>
          <a:p>
            <a:fld id="{FCB64D11-3A04-4F10-A6D4-F30E9B83AE27}" type="datetime1">
              <a:rPr lang="zh-CN" altLang="en-US"/>
              <a:pPr/>
              <a:t>2020/4/20</a:t>
            </a:fld>
            <a:endParaRPr lang="en-AU" altLang="zh-CN"/>
          </a:p>
        </p:txBody>
      </p:sp>
      <p:sp>
        <p:nvSpPr>
          <p:cNvPr id="6" name="灯片编号占位符 5">
            <a:extLst>
              <a:ext uri="{FF2B5EF4-FFF2-40B4-BE49-F238E27FC236}">
                <a16:creationId xmlns:a16="http://schemas.microsoft.com/office/drawing/2014/main" xmlns="" id="{127B1082-FAD8-411D-8FCB-5423228738B3}"/>
              </a:ext>
            </a:extLst>
          </p:cNvPr>
          <p:cNvSpPr>
            <a:spLocks noGrp="1"/>
          </p:cNvSpPr>
          <p:nvPr>
            <p:ph type="sldNum" sz="quarter" idx="12"/>
          </p:nvPr>
        </p:nvSpPr>
        <p:spPr/>
        <p:txBody>
          <a:bodyPr/>
          <a:lstStyle/>
          <a:p>
            <a:fld id="{4C63D0C6-0DEB-4248-A0AD-F2D7A6442BA0}" type="slidenum">
              <a:rPr lang="zh-CN" altLang="en-AU"/>
              <a:pPr/>
              <a:t>29</a:t>
            </a:fld>
            <a:endParaRPr lang="en-AU" altLang="zh-CN"/>
          </a:p>
        </p:txBody>
      </p:sp>
    </p:spTree>
    <p:extLst>
      <p:ext uri="{BB962C8B-B14F-4D97-AF65-F5344CB8AC3E}">
        <p14:creationId xmlns:p14="http://schemas.microsoft.com/office/powerpoint/2010/main" val="3357811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2339">
                                            <p:txEl>
                                              <p:pRg st="0" end="0"/>
                                            </p:txEl>
                                          </p:spTgt>
                                        </p:tgtEl>
                                        <p:attrNameLst>
                                          <p:attrName>style.visibility</p:attrName>
                                        </p:attrNameLst>
                                      </p:cBhvr>
                                      <p:to>
                                        <p:strVal val="visible"/>
                                      </p:to>
                                    </p:set>
                                    <p:animEffect transition="in" filter="wipe(up)">
                                      <p:cBhvr>
                                        <p:cTn id="7" dur="500"/>
                                        <p:tgtEl>
                                          <p:spTgt spid="1423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42339">
                                            <p:txEl>
                                              <p:pRg st="1" end="1"/>
                                            </p:txEl>
                                          </p:spTgt>
                                        </p:tgtEl>
                                        <p:attrNameLst>
                                          <p:attrName>style.visibility</p:attrName>
                                        </p:attrNameLst>
                                      </p:cBhvr>
                                      <p:to>
                                        <p:strVal val="visible"/>
                                      </p:to>
                                    </p:set>
                                    <p:animEffect transition="in" filter="wipe(up)">
                                      <p:cBhvr>
                                        <p:cTn id="12" dur="500"/>
                                        <p:tgtEl>
                                          <p:spTgt spid="14233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9"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97181" y="360224"/>
            <a:ext cx="8709661" cy="2308324"/>
          </a:xfrm>
          <a:prstGeom prst="rect">
            <a:avLst/>
          </a:prstGeom>
          <a:noFill/>
        </p:spPr>
        <p:txBody>
          <a:bodyPr wrap="square" rtlCol="0">
            <a:spAutoFit/>
          </a:bodyPr>
          <a:lstStyle/>
          <a:p>
            <a:pPr>
              <a:lnSpc>
                <a:spcPct val="200000"/>
              </a:lnSpc>
            </a:pPr>
            <a:r>
              <a:rPr lang="zh-CN"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mj-ea"/>
                <a:ea typeface="+mj-ea"/>
              </a:rPr>
              <a:t>病毒做到最完美的地步是只传播，不被发现。</a:t>
            </a:r>
          </a:p>
          <a:p>
            <a:pPr>
              <a:lnSpc>
                <a:spcPct val="200000"/>
              </a:lnSpc>
            </a:pPr>
            <a:r>
              <a:rPr lang="zh-CN"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mj-ea"/>
                <a:ea typeface="+mj-ea"/>
              </a:rPr>
              <a:t>当时有很多程序员都可以实现类似病毒，但没人敢于这么做。</a:t>
            </a:r>
            <a:endParaRPr lang="en-US" altLang="zh-C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mj-ea"/>
              <a:ea typeface="+mj-ea"/>
            </a:endParaRPr>
          </a:p>
          <a:p>
            <a:pPr>
              <a:lnSpc>
                <a:spcPct val="200000"/>
              </a:lnSpc>
            </a:pPr>
            <a:r>
              <a:rPr lang="zh-CN"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mj-ea"/>
                <a:ea typeface="+mj-ea"/>
              </a:rPr>
              <a:t>作者胆子比较大，敢把病毒放到网上。</a:t>
            </a:r>
          </a:p>
        </p:txBody>
      </p:sp>
      <p:sp>
        <p:nvSpPr>
          <p:cNvPr id="6" name="文本框 5"/>
          <p:cNvSpPr txBox="1"/>
          <p:nvPr/>
        </p:nvSpPr>
        <p:spPr>
          <a:xfrm>
            <a:off x="282633" y="2943316"/>
            <a:ext cx="5669280" cy="2031325"/>
          </a:xfrm>
          <a:prstGeom prst="rect">
            <a:avLst/>
          </a:prstGeom>
          <a:noFill/>
        </p:spPr>
        <p:txBody>
          <a:bodyPr wrap="square" rtlCol="0">
            <a:spAutoFit/>
          </a:bodyPr>
          <a:lstStyle/>
          <a:p>
            <a:pPr>
              <a:lnSpc>
                <a:spcPct val="150000"/>
              </a:lnSpc>
            </a:pPr>
            <a:r>
              <a:rPr lang="zh-CN" altLang="en-US" sz="3600" b="1" dirty="0">
                <a:ln w="6600">
                  <a:solidFill>
                    <a:schemeClr val="accent2"/>
                  </a:solidFill>
                  <a:prstDash val="solid"/>
                </a:ln>
                <a:solidFill>
                  <a:srgbClr val="FFFFFF"/>
                </a:solidFill>
                <a:effectLst>
                  <a:outerShdw dist="38100" dir="2700000" algn="tl" rotWithShape="0">
                    <a:schemeClr val="accent2"/>
                  </a:outerShdw>
                </a:effectLst>
                <a:latin typeface="+mj-ea"/>
                <a:ea typeface="+mj-ea"/>
              </a:rPr>
              <a:t>这种不怕坐牢的精神，</a:t>
            </a:r>
            <a:endParaRPr lang="en-US" altLang="zh-CN" sz="3600" b="1" dirty="0">
              <a:ln w="6600">
                <a:solidFill>
                  <a:schemeClr val="accent2"/>
                </a:solidFill>
                <a:prstDash val="solid"/>
              </a:ln>
              <a:solidFill>
                <a:srgbClr val="FFFFFF"/>
              </a:solidFill>
              <a:effectLst>
                <a:outerShdw dist="38100" dir="2700000" algn="tl" rotWithShape="0">
                  <a:schemeClr val="accent2"/>
                </a:outerShdw>
              </a:effectLst>
              <a:latin typeface="+mj-ea"/>
              <a:ea typeface="+mj-ea"/>
            </a:endParaRPr>
          </a:p>
          <a:p>
            <a:pPr>
              <a:lnSpc>
                <a:spcPct val="150000"/>
              </a:lnSpc>
            </a:pPr>
            <a:r>
              <a:rPr lang="zh-CN" altLang="en-US" sz="4800" b="1" dirty="0">
                <a:ln w="6600">
                  <a:solidFill>
                    <a:schemeClr val="accent2"/>
                  </a:solidFill>
                  <a:prstDash val="solid"/>
                </a:ln>
                <a:solidFill>
                  <a:srgbClr val="FFFFFF"/>
                </a:solidFill>
                <a:effectLst>
                  <a:outerShdw dist="38100" dir="2700000" algn="tl" rotWithShape="0">
                    <a:schemeClr val="accent2"/>
                  </a:outerShdw>
                </a:effectLst>
                <a:latin typeface="+mj-ea"/>
                <a:ea typeface="+mj-ea"/>
              </a:rPr>
              <a:t>有谁敢？</a:t>
            </a: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0691" y="2038736"/>
            <a:ext cx="3623310" cy="4782768"/>
          </a:xfrm>
          <a:prstGeom prst="rect">
            <a:avLst/>
          </a:prstGeom>
        </p:spPr>
      </p:pic>
      <p:sp>
        <p:nvSpPr>
          <p:cNvPr id="3" name="矩形 2"/>
          <p:cNvSpPr/>
          <p:nvPr/>
        </p:nvSpPr>
        <p:spPr>
          <a:xfrm>
            <a:off x="1" y="5729821"/>
            <a:ext cx="9144000" cy="923330"/>
          </a:xfrm>
          <a:prstGeom prst="rect">
            <a:avLst/>
          </a:prstGeom>
          <a:solidFill>
            <a:srgbClr val="0D0D0D">
              <a:alpha val="12941"/>
            </a:srgbClr>
          </a:solidFill>
        </p:spPr>
        <p:txBody>
          <a:bodyPr wrap="square">
            <a:spAutoFit/>
          </a:bodyPr>
          <a:lstStyle/>
          <a:p>
            <a:r>
              <a:rPr lang="zh-CN" altLang="en-US" dirty="0">
                <a:solidFill>
                  <a:schemeClr val="bg1"/>
                </a:solidFill>
              </a:rPr>
              <a:t>李俊，男，“熊猫烧香”病毒制作者。</a:t>
            </a:r>
            <a:r>
              <a:rPr lang="en-US" altLang="zh-CN" dirty="0">
                <a:solidFill>
                  <a:schemeClr val="bg1"/>
                </a:solidFill>
              </a:rPr>
              <a:t>2007</a:t>
            </a:r>
            <a:r>
              <a:rPr lang="zh-CN" altLang="en-US" dirty="0">
                <a:solidFill>
                  <a:schemeClr val="bg1"/>
                </a:solidFill>
              </a:rPr>
              <a:t>年</a:t>
            </a:r>
            <a:r>
              <a:rPr lang="en-US" altLang="zh-CN" dirty="0">
                <a:solidFill>
                  <a:schemeClr val="bg1"/>
                </a:solidFill>
              </a:rPr>
              <a:t>9</a:t>
            </a:r>
            <a:r>
              <a:rPr lang="zh-CN" altLang="en-US" dirty="0">
                <a:solidFill>
                  <a:schemeClr val="bg1"/>
                </a:solidFill>
              </a:rPr>
              <a:t>月</a:t>
            </a:r>
            <a:r>
              <a:rPr lang="en-US" altLang="zh-CN" dirty="0">
                <a:solidFill>
                  <a:schemeClr val="bg1"/>
                </a:solidFill>
              </a:rPr>
              <a:t>24</a:t>
            </a:r>
            <a:r>
              <a:rPr lang="zh-CN" altLang="en-US" dirty="0">
                <a:solidFill>
                  <a:schemeClr val="bg1"/>
                </a:solidFill>
              </a:rPr>
              <a:t>日被湖北省仙桃市人民法院以破坏计算机信息系统罪处以</a:t>
            </a:r>
            <a:r>
              <a:rPr lang="en-US" altLang="zh-CN" dirty="0">
                <a:solidFill>
                  <a:schemeClr val="bg1"/>
                </a:solidFill>
              </a:rPr>
              <a:t>4</a:t>
            </a:r>
            <a:r>
              <a:rPr lang="zh-CN" altLang="en-US" dirty="0">
                <a:solidFill>
                  <a:schemeClr val="bg1"/>
                </a:solidFill>
              </a:rPr>
              <a:t>年有期徒刑。</a:t>
            </a:r>
            <a:r>
              <a:rPr lang="en-US" altLang="zh-CN" dirty="0">
                <a:solidFill>
                  <a:schemeClr val="bg1"/>
                </a:solidFill>
              </a:rPr>
              <a:t>2009</a:t>
            </a:r>
            <a:r>
              <a:rPr lang="zh-CN" altLang="en-US" dirty="0">
                <a:solidFill>
                  <a:schemeClr val="bg1"/>
                </a:solidFill>
              </a:rPr>
              <a:t>年</a:t>
            </a:r>
            <a:r>
              <a:rPr lang="en-US" altLang="zh-CN" dirty="0">
                <a:solidFill>
                  <a:schemeClr val="bg1"/>
                </a:solidFill>
              </a:rPr>
              <a:t>12</a:t>
            </a:r>
            <a:r>
              <a:rPr lang="zh-CN" altLang="en-US" dirty="0">
                <a:solidFill>
                  <a:schemeClr val="bg1"/>
                </a:solidFill>
              </a:rPr>
              <a:t>月</a:t>
            </a:r>
            <a:r>
              <a:rPr lang="en-US" altLang="zh-CN" dirty="0">
                <a:solidFill>
                  <a:schemeClr val="bg1"/>
                </a:solidFill>
              </a:rPr>
              <a:t>24</a:t>
            </a:r>
            <a:r>
              <a:rPr lang="zh-CN" altLang="en-US" dirty="0">
                <a:solidFill>
                  <a:schemeClr val="bg1"/>
                </a:solidFill>
              </a:rPr>
              <a:t>日下午，李俊由于狱中表现良好，提前出狱。后因伙同他人开设网络赌场被判处有期徒刑三年，并处罚金</a:t>
            </a:r>
            <a:r>
              <a:rPr lang="en-US" altLang="zh-CN" dirty="0">
                <a:solidFill>
                  <a:schemeClr val="bg1"/>
                </a:solidFill>
              </a:rPr>
              <a:t>8</a:t>
            </a:r>
            <a:r>
              <a:rPr lang="zh-CN" altLang="en-US" dirty="0">
                <a:solidFill>
                  <a:schemeClr val="bg1"/>
                </a:solidFill>
              </a:rPr>
              <a:t>万元。</a:t>
            </a:r>
          </a:p>
        </p:txBody>
      </p:sp>
    </p:spTree>
    <p:extLst>
      <p:ext uri="{BB962C8B-B14F-4D97-AF65-F5344CB8AC3E}">
        <p14:creationId xmlns:p14="http://schemas.microsoft.com/office/powerpoint/2010/main" val="3300024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xmlns="" id="{03A75A3D-A4A0-4D80-AC81-D843F83614CB}"/>
              </a:ext>
            </a:extLst>
          </p:cNvPr>
          <p:cNvSpPr>
            <a:spLocks noGrp="1" noChangeArrowheads="1"/>
          </p:cNvSpPr>
          <p:nvPr>
            <p:ph type="title"/>
          </p:nvPr>
        </p:nvSpPr>
        <p:spPr>
          <a:xfrm>
            <a:off x="468313" y="549277"/>
            <a:ext cx="8229600" cy="777875"/>
          </a:xfrm>
        </p:spPr>
        <p:txBody>
          <a:bodyPr/>
          <a:lstStyle/>
          <a:p>
            <a:pPr marL="838200" indent="-838200"/>
            <a:r>
              <a:rPr lang="zh-CN" altLang="en-US" sz="3200" b="1">
                <a:ea typeface="宋体" panose="02010600030101010101" pitchFamily="2" charset="-122"/>
              </a:rPr>
              <a:t>（</a:t>
            </a:r>
            <a:r>
              <a:rPr lang="en-US" altLang="zh-CN" sz="3200" b="1">
                <a:ea typeface="宋体" panose="02010600030101010101" pitchFamily="2" charset="-122"/>
              </a:rPr>
              <a:t>3</a:t>
            </a:r>
            <a:r>
              <a:rPr lang="zh-CN" altLang="en-US" sz="3200" b="1">
                <a:ea typeface="宋体" panose="02010600030101010101" pitchFamily="2" charset="-122"/>
              </a:rPr>
              <a:t>）破坏模块</a:t>
            </a:r>
          </a:p>
        </p:txBody>
      </p:sp>
      <p:sp>
        <p:nvSpPr>
          <p:cNvPr id="143363" name="Rectangle 3">
            <a:extLst>
              <a:ext uri="{FF2B5EF4-FFF2-40B4-BE49-F238E27FC236}">
                <a16:creationId xmlns:a16="http://schemas.microsoft.com/office/drawing/2014/main" xmlns="" id="{70FA72D7-83E7-4D6A-A5C1-DD1F6D2C836D}"/>
              </a:ext>
            </a:extLst>
          </p:cNvPr>
          <p:cNvSpPr>
            <a:spLocks noGrp="1" noChangeArrowheads="1"/>
          </p:cNvSpPr>
          <p:nvPr>
            <p:ph idx="1"/>
          </p:nvPr>
        </p:nvSpPr>
        <p:spPr>
          <a:xfrm>
            <a:off x="468313" y="1209041"/>
            <a:ext cx="8207374" cy="4945698"/>
          </a:xfrm>
        </p:spPr>
        <p:txBody>
          <a:bodyPr>
            <a:normAutofit/>
          </a:bodyPr>
          <a:lstStyle/>
          <a:p>
            <a:pPr algn="just">
              <a:lnSpc>
                <a:spcPct val="150000"/>
              </a:lnSpc>
            </a:pPr>
            <a:r>
              <a:rPr lang="zh-CN" altLang="en-US" dirty="0">
                <a:ea typeface="宋体" panose="02010600030101010101" pitchFamily="2" charset="-122"/>
              </a:rPr>
              <a:t>破坏模块是计算机病毒的</a:t>
            </a:r>
            <a:r>
              <a:rPr lang="zh-CN" altLang="en-US" b="1" dirty="0">
                <a:solidFill>
                  <a:srgbClr val="FF0000"/>
                </a:solidFill>
                <a:ea typeface="宋体" panose="02010600030101010101" pitchFamily="2" charset="-122"/>
              </a:rPr>
              <a:t>核心部分</a:t>
            </a:r>
            <a:r>
              <a:rPr lang="zh-CN" altLang="en-US" dirty="0">
                <a:ea typeface="宋体" panose="02010600030101010101" pitchFamily="2" charset="-122"/>
              </a:rPr>
              <a:t>。</a:t>
            </a:r>
          </a:p>
          <a:p>
            <a:pPr algn="just">
              <a:lnSpc>
                <a:spcPct val="150000"/>
              </a:lnSpc>
            </a:pPr>
            <a:r>
              <a:rPr lang="zh-CN" altLang="en-US" dirty="0">
                <a:ea typeface="宋体" panose="02010600030101010101" pitchFamily="2" charset="-122"/>
              </a:rPr>
              <a:t>首先判断程序运行过程中是否出现了满足病毒</a:t>
            </a:r>
            <a:r>
              <a:rPr lang="zh-CN" altLang="en-US" dirty="0">
                <a:solidFill>
                  <a:srgbClr val="FF0000"/>
                </a:solidFill>
                <a:ea typeface="宋体" panose="02010600030101010101" pitchFamily="2" charset="-122"/>
              </a:rPr>
              <a:t>触发条件</a:t>
            </a:r>
            <a:r>
              <a:rPr lang="zh-CN" altLang="en-US" dirty="0">
                <a:ea typeface="宋体" panose="02010600030101010101" pitchFamily="2" charset="-122"/>
              </a:rPr>
              <a:t>的情况，若满足则</a:t>
            </a:r>
            <a:r>
              <a:rPr lang="zh-CN" altLang="en-US" dirty="0">
                <a:solidFill>
                  <a:srgbClr val="FF0000"/>
                </a:solidFill>
                <a:ea typeface="宋体" panose="02010600030101010101" pitchFamily="2" charset="-122"/>
              </a:rPr>
              <a:t>调用破坏程序</a:t>
            </a:r>
            <a:r>
              <a:rPr lang="zh-CN" altLang="en-US" dirty="0">
                <a:ea typeface="宋体" panose="02010600030101010101" pitchFamily="2" charset="-122"/>
              </a:rPr>
              <a:t>的功能，比如删除程序，改写磁盘上的文件内容等。</a:t>
            </a:r>
          </a:p>
          <a:p>
            <a:pPr algn="just">
              <a:lnSpc>
                <a:spcPct val="150000"/>
              </a:lnSpc>
            </a:pPr>
            <a:r>
              <a:rPr lang="zh-CN" altLang="en-US" dirty="0">
                <a:ea typeface="宋体" panose="02010600030101010101" pitchFamily="2" charset="-122"/>
              </a:rPr>
              <a:t>以上是计算机病毒的组成部分，但并不是所有的病毒都由这三个模块组成，也有的病毒会缺少其中一些模块，或者模块之前的界限不明显。 </a:t>
            </a:r>
          </a:p>
        </p:txBody>
      </p:sp>
      <p:sp>
        <p:nvSpPr>
          <p:cNvPr id="4" name="日期占位符 3">
            <a:extLst>
              <a:ext uri="{FF2B5EF4-FFF2-40B4-BE49-F238E27FC236}">
                <a16:creationId xmlns:a16="http://schemas.microsoft.com/office/drawing/2014/main" xmlns="" id="{1739BD78-9366-4F54-95B3-389B2D3B2F2E}"/>
              </a:ext>
            </a:extLst>
          </p:cNvPr>
          <p:cNvSpPr>
            <a:spLocks noGrp="1"/>
          </p:cNvSpPr>
          <p:nvPr>
            <p:ph type="dt" sz="half" idx="10"/>
          </p:nvPr>
        </p:nvSpPr>
        <p:spPr/>
        <p:txBody>
          <a:bodyPr/>
          <a:lstStyle/>
          <a:p>
            <a:fld id="{5599FADE-9767-49EC-BC2A-ADFE0DC990B0}" type="datetime1">
              <a:rPr lang="zh-CN" altLang="en-US"/>
              <a:pPr/>
              <a:t>2020/4/20</a:t>
            </a:fld>
            <a:endParaRPr lang="en-AU" altLang="zh-CN"/>
          </a:p>
        </p:txBody>
      </p:sp>
      <p:sp>
        <p:nvSpPr>
          <p:cNvPr id="6" name="灯片编号占位符 5">
            <a:extLst>
              <a:ext uri="{FF2B5EF4-FFF2-40B4-BE49-F238E27FC236}">
                <a16:creationId xmlns:a16="http://schemas.microsoft.com/office/drawing/2014/main" xmlns="" id="{61C06E97-5759-4B0D-BB81-A57A9C479E8F}"/>
              </a:ext>
            </a:extLst>
          </p:cNvPr>
          <p:cNvSpPr>
            <a:spLocks noGrp="1"/>
          </p:cNvSpPr>
          <p:nvPr>
            <p:ph type="sldNum" sz="quarter" idx="12"/>
          </p:nvPr>
        </p:nvSpPr>
        <p:spPr/>
        <p:txBody>
          <a:bodyPr/>
          <a:lstStyle/>
          <a:p>
            <a:fld id="{DA82FAF5-5FF5-4E84-8285-20CB65E4C7E1}" type="slidenum">
              <a:rPr lang="zh-CN" altLang="en-AU"/>
              <a:pPr/>
              <a:t>30</a:t>
            </a:fld>
            <a:endParaRPr lang="en-AU" altLang="zh-CN"/>
          </a:p>
        </p:txBody>
      </p:sp>
    </p:spTree>
    <p:extLst>
      <p:ext uri="{BB962C8B-B14F-4D97-AF65-F5344CB8AC3E}">
        <p14:creationId xmlns:p14="http://schemas.microsoft.com/office/powerpoint/2010/main" val="100642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animEffect transition="in" filter="wipe(up)">
                                      <p:cBhvr>
                                        <p:cTn id="7" dur="500"/>
                                        <p:tgtEl>
                                          <p:spTgt spid="1433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43363">
                                            <p:txEl>
                                              <p:pRg st="1" end="1"/>
                                            </p:txEl>
                                          </p:spTgt>
                                        </p:tgtEl>
                                        <p:attrNameLst>
                                          <p:attrName>style.visibility</p:attrName>
                                        </p:attrNameLst>
                                      </p:cBhvr>
                                      <p:to>
                                        <p:strVal val="visible"/>
                                      </p:to>
                                    </p:set>
                                    <p:animEffect transition="in" filter="wipe(up)">
                                      <p:cBhvr>
                                        <p:cTn id="12" dur="500"/>
                                        <p:tgtEl>
                                          <p:spTgt spid="1433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43363">
                                            <p:txEl>
                                              <p:pRg st="2" end="2"/>
                                            </p:txEl>
                                          </p:spTgt>
                                        </p:tgtEl>
                                        <p:attrNameLst>
                                          <p:attrName>style.visibility</p:attrName>
                                        </p:attrNameLst>
                                      </p:cBhvr>
                                      <p:to>
                                        <p:strVal val="visible"/>
                                      </p:to>
                                    </p:set>
                                    <p:animEffect transition="in" filter="wipe(up)">
                                      <p:cBhvr>
                                        <p:cTn id="17" dur="500"/>
                                        <p:tgtEl>
                                          <p:spTgt spid="14336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783" name="Group 183">
            <a:extLst>
              <a:ext uri="{FF2B5EF4-FFF2-40B4-BE49-F238E27FC236}">
                <a16:creationId xmlns:a16="http://schemas.microsoft.com/office/drawing/2014/main" xmlns="" id="{5D0B27E3-CA6A-4C16-A903-003604649361}"/>
              </a:ext>
            </a:extLst>
          </p:cNvPr>
          <p:cNvGraphicFramePr>
            <a:graphicFrameLocks noGrp="1"/>
          </p:cNvGraphicFramePr>
          <p:nvPr>
            <p:ph type="tbl" idx="1"/>
          </p:nvPr>
        </p:nvGraphicFramePr>
        <p:xfrm>
          <a:off x="468313" y="1341438"/>
          <a:ext cx="7848600" cy="4111626"/>
        </p:xfrm>
        <a:graphic>
          <a:graphicData uri="http://schemas.openxmlformats.org/drawingml/2006/table">
            <a:tbl>
              <a:tblPr/>
              <a:tblGrid>
                <a:gridCol w="1727200">
                  <a:extLst>
                    <a:ext uri="{9D8B030D-6E8A-4147-A177-3AD203B41FA5}">
                      <a16:colId xmlns:a16="http://schemas.microsoft.com/office/drawing/2014/main" xmlns="" val="354084616"/>
                    </a:ext>
                  </a:extLst>
                </a:gridCol>
                <a:gridCol w="2663825">
                  <a:extLst>
                    <a:ext uri="{9D8B030D-6E8A-4147-A177-3AD203B41FA5}">
                      <a16:colId xmlns:a16="http://schemas.microsoft.com/office/drawing/2014/main" xmlns="" val="4123095994"/>
                    </a:ext>
                  </a:extLst>
                </a:gridCol>
                <a:gridCol w="3457575">
                  <a:extLst>
                    <a:ext uri="{9D8B030D-6E8A-4147-A177-3AD203B41FA5}">
                      <a16:colId xmlns:a16="http://schemas.microsoft.com/office/drawing/2014/main" xmlns="" val="1235240690"/>
                    </a:ext>
                  </a:extLst>
                </a:gridCol>
              </a:tblGrid>
              <a:tr h="533400">
                <a:tc>
                  <a:txBody>
                    <a:bodyPr/>
                    <a:lstStyle>
                      <a:lvl1pPr>
                        <a:defRPr sz="2800">
                          <a:solidFill>
                            <a:schemeClr val="tx1"/>
                          </a:solidFill>
                          <a:latin typeface="Arial" panose="020B0604020202020204" pitchFamily="34" charset="0"/>
                        </a:defRPr>
                      </a:lvl1pPr>
                      <a:lvl2pPr>
                        <a:defRPr sz="2400">
                          <a:solidFill>
                            <a:schemeClr val="tx1"/>
                          </a:solidFill>
                          <a:latin typeface="Arial" panose="020B0604020202020204" pitchFamily="34" charset="0"/>
                        </a:defRPr>
                      </a:lvl2pPr>
                      <a:lvl3pPr>
                        <a:defRPr sz="2000">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defRPr sz="28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AU"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蠕虫</a:t>
                      </a:r>
                      <a:endParaRPr kumimoji="0" lang="zh-CN" altLang="en-AU" sz="20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defRPr sz="28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AU"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一般病毒</a:t>
                      </a:r>
                      <a:endParaRPr kumimoji="0" lang="zh-CN" altLang="en-AU" sz="20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671706061"/>
                  </a:ext>
                </a:extLst>
              </a:tr>
              <a:tr h="446088">
                <a:tc>
                  <a:txBody>
                    <a:bodyPr/>
                    <a:lstStyle>
                      <a:lvl1pPr marL="342900" indent="-342900">
                        <a:defRPr sz="28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AU"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存在形式</a:t>
                      </a:r>
                      <a:endParaRPr kumimoji="0" lang="zh-CN" altLang="en-AU" sz="20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defRPr sz="28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AU"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独立程序</a:t>
                      </a:r>
                      <a:endParaRPr kumimoji="0" lang="zh-CN" altLang="en-AU" sz="20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defRPr sz="28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AU"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寄生</a:t>
                      </a:r>
                      <a:endParaRPr kumimoji="0" lang="zh-CN" altLang="en-AU" sz="20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177620342"/>
                  </a:ext>
                </a:extLst>
              </a:tr>
              <a:tr h="447675">
                <a:tc>
                  <a:txBody>
                    <a:bodyPr/>
                    <a:lstStyle>
                      <a:lvl1pPr marL="342900" indent="-342900">
                        <a:defRPr sz="28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AU"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复制方式</a:t>
                      </a:r>
                      <a:endParaRPr kumimoji="0" lang="zh-CN" altLang="en-AU"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defRPr sz="28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AU"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自我复制</a:t>
                      </a:r>
                      <a:endParaRPr kumimoji="0" lang="zh-CN" altLang="en-AU" sz="20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defRPr sz="28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AU"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嵌入到宿主程序（文件）中</a:t>
                      </a:r>
                      <a:endParaRPr kumimoji="0" lang="zh-CN" altLang="en-AU" sz="20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17727312"/>
                  </a:ext>
                </a:extLst>
              </a:tr>
              <a:tr h="447675">
                <a:tc>
                  <a:txBody>
                    <a:bodyPr/>
                    <a:lstStyle>
                      <a:lvl1pPr marL="342900" indent="-342900">
                        <a:defRPr sz="28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AU"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感染方式</a:t>
                      </a:r>
                      <a:endParaRPr kumimoji="0" lang="zh-CN" altLang="en-AU" sz="20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defRPr sz="28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AU"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主动攻击</a:t>
                      </a:r>
                      <a:endParaRPr kumimoji="0" lang="zh-CN" altLang="en-AU" sz="20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defRPr sz="28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AU"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宿主程序运行</a:t>
                      </a:r>
                      <a:endParaRPr kumimoji="0" lang="zh-CN" altLang="en-AU" sz="20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982833"/>
                  </a:ext>
                </a:extLst>
              </a:tr>
              <a:tr h="447675">
                <a:tc>
                  <a:txBody>
                    <a:bodyPr/>
                    <a:lstStyle>
                      <a:lvl1pPr marL="342900" indent="-342900">
                        <a:defRPr sz="28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AU"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感染目标</a:t>
                      </a:r>
                      <a:endParaRPr kumimoji="0" lang="zh-CN" altLang="en-AU" sz="20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defRPr sz="28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AU"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网络上其他计算机</a:t>
                      </a:r>
                      <a:endParaRPr kumimoji="0" lang="zh-CN" altLang="en-AU" sz="20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defRPr sz="28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AU"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本地文件</a:t>
                      </a:r>
                      <a:endParaRPr kumimoji="0" lang="zh-CN" altLang="en-AU" sz="20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72028326"/>
                  </a:ext>
                </a:extLst>
              </a:tr>
              <a:tr h="447675">
                <a:tc>
                  <a:txBody>
                    <a:bodyPr/>
                    <a:lstStyle>
                      <a:lvl1pPr marL="342900" indent="-342900">
                        <a:defRPr sz="28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AU"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触发感染</a:t>
                      </a:r>
                      <a:endParaRPr kumimoji="0" lang="zh-CN" altLang="en-AU" sz="20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defRPr sz="28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AU"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程序自身</a:t>
                      </a:r>
                      <a:endParaRPr kumimoji="0" lang="zh-CN" altLang="en-AU" sz="20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defRPr sz="28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AU"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计算机使用者</a:t>
                      </a:r>
                      <a:endParaRPr kumimoji="0" lang="zh-CN" altLang="en-AU" sz="20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269730958"/>
                  </a:ext>
                </a:extLst>
              </a:tr>
              <a:tr h="446088">
                <a:tc>
                  <a:txBody>
                    <a:bodyPr/>
                    <a:lstStyle>
                      <a:lvl1pPr marL="342900" indent="-342900">
                        <a:defRPr sz="28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AU"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影响重点</a:t>
                      </a:r>
                      <a:endParaRPr kumimoji="0" lang="zh-CN" altLang="en-AU" sz="20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defRPr sz="28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AU"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网络、系统性能</a:t>
                      </a:r>
                      <a:endParaRPr kumimoji="0" lang="zh-CN" altLang="en-AU" sz="20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defRPr sz="28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AU"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文件系统</a:t>
                      </a:r>
                      <a:endParaRPr kumimoji="0" lang="zh-CN" altLang="en-AU" sz="20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174216969"/>
                  </a:ext>
                </a:extLst>
              </a:tr>
              <a:tr h="447675">
                <a:tc>
                  <a:txBody>
                    <a:bodyPr/>
                    <a:lstStyle>
                      <a:lvl1pPr marL="342900" indent="-342900">
                        <a:defRPr sz="28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AU"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用户</a:t>
                      </a:r>
                      <a:endParaRPr kumimoji="0" lang="zh-CN" altLang="en-AU" sz="20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defRPr sz="28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AU"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无关</a:t>
                      </a:r>
                      <a:endParaRPr kumimoji="0" lang="zh-CN" altLang="en-AU" sz="20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defRPr sz="28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AU"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病毒传播的关键环节</a:t>
                      </a:r>
                      <a:endParaRPr kumimoji="0" lang="zh-CN" altLang="en-AU" sz="20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533495829"/>
                  </a:ext>
                </a:extLst>
              </a:tr>
              <a:tr h="447675">
                <a:tc>
                  <a:txBody>
                    <a:bodyPr/>
                    <a:lstStyle>
                      <a:lvl1pPr marL="342900" indent="-342900">
                        <a:defRPr sz="28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AU"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防止措施</a:t>
                      </a:r>
                      <a:endParaRPr kumimoji="0" lang="zh-CN" altLang="en-AU" sz="20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defRPr sz="28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AU"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为系统漏洞打补丁</a:t>
                      </a:r>
                      <a:endParaRPr kumimoji="0" lang="zh-CN" altLang="en-AU" sz="20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defRPr sz="28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AU"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从宿主文件中清除</a:t>
                      </a:r>
                      <a:endParaRPr kumimoji="0" lang="zh-CN" altLang="en-AU"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581720618"/>
                  </a:ext>
                </a:extLst>
              </a:tr>
            </a:tbl>
          </a:graphicData>
        </a:graphic>
      </p:graphicFrame>
      <p:sp>
        <p:nvSpPr>
          <p:cNvPr id="46" name="日期占位符 3">
            <a:extLst>
              <a:ext uri="{FF2B5EF4-FFF2-40B4-BE49-F238E27FC236}">
                <a16:creationId xmlns:a16="http://schemas.microsoft.com/office/drawing/2014/main" xmlns="" id="{0FBEE240-5007-4316-85BC-1185F60E27F4}"/>
              </a:ext>
            </a:extLst>
          </p:cNvPr>
          <p:cNvSpPr>
            <a:spLocks noGrp="1"/>
          </p:cNvSpPr>
          <p:nvPr>
            <p:ph type="dt" sz="half" idx="10"/>
          </p:nvPr>
        </p:nvSpPr>
        <p:spPr/>
        <p:txBody>
          <a:bodyPr/>
          <a:lstStyle/>
          <a:p>
            <a:fld id="{2A3DE978-D233-4E2C-A41E-BD2673743B28}" type="datetime1">
              <a:rPr lang="zh-CN" altLang="en-US"/>
              <a:pPr/>
              <a:t>2020/4/21</a:t>
            </a:fld>
            <a:endParaRPr lang="en-AU" altLang="zh-CN"/>
          </a:p>
        </p:txBody>
      </p:sp>
      <p:sp>
        <p:nvSpPr>
          <p:cNvPr id="48" name="灯片编号占位符 5">
            <a:extLst>
              <a:ext uri="{FF2B5EF4-FFF2-40B4-BE49-F238E27FC236}">
                <a16:creationId xmlns:a16="http://schemas.microsoft.com/office/drawing/2014/main" xmlns="" id="{8F70A1CB-852D-419C-9617-329D376BBD82}"/>
              </a:ext>
            </a:extLst>
          </p:cNvPr>
          <p:cNvSpPr>
            <a:spLocks noGrp="1"/>
          </p:cNvSpPr>
          <p:nvPr>
            <p:ph type="sldNum" sz="quarter" idx="12"/>
          </p:nvPr>
        </p:nvSpPr>
        <p:spPr/>
        <p:txBody>
          <a:bodyPr/>
          <a:lstStyle/>
          <a:p>
            <a:fld id="{7EFE8760-C46F-4C96-9025-00110AAA3F4F}" type="slidenum">
              <a:rPr lang="zh-CN" altLang="en-AU"/>
              <a:pPr/>
              <a:t>31</a:t>
            </a:fld>
            <a:endParaRPr lang="en-AU" altLang="zh-CN"/>
          </a:p>
        </p:txBody>
      </p:sp>
      <p:grpSp>
        <p:nvGrpSpPr>
          <p:cNvPr id="10" name="组合 9">
            <a:extLst>
              <a:ext uri="{FF2B5EF4-FFF2-40B4-BE49-F238E27FC236}">
                <a16:creationId xmlns:a16="http://schemas.microsoft.com/office/drawing/2014/main" xmlns="" id="{CA9A8F52-91AE-4947-B44F-B91EB1E56C53}"/>
              </a:ext>
            </a:extLst>
          </p:cNvPr>
          <p:cNvGrpSpPr/>
          <p:nvPr/>
        </p:nvGrpSpPr>
        <p:grpSpPr>
          <a:xfrm>
            <a:off x="199228" y="353544"/>
            <a:ext cx="3185419" cy="466490"/>
            <a:chOff x="199226" y="353544"/>
            <a:chExt cx="3185419" cy="466490"/>
          </a:xfrm>
        </p:grpSpPr>
        <p:sp>
          <p:nvSpPr>
            <p:cNvPr id="11" name="Freeform 5">
              <a:extLst>
                <a:ext uri="{FF2B5EF4-FFF2-40B4-BE49-F238E27FC236}">
                  <a16:creationId xmlns:a16="http://schemas.microsoft.com/office/drawing/2014/main" xmlns="" id="{0F4DC26F-515D-4625-831B-3081BDD8A9C8}"/>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2" name="Freeform 6">
              <a:extLst>
                <a:ext uri="{FF2B5EF4-FFF2-40B4-BE49-F238E27FC236}">
                  <a16:creationId xmlns:a16="http://schemas.microsoft.com/office/drawing/2014/main" xmlns="" id="{234725CA-EFA0-42AF-9F30-DE3ADB87C10E}"/>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3" name="Freeform 7">
              <a:extLst>
                <a:ext uri="{FF2B5EF4-FFF2-40B4-BE49-F238E27FC236}">
                  <a16:creationId xmlns:a16="http://schemas.microsoft.com/office/drawing/2014/main" xmlns="" id="{A3948237-628D-492D-A5A8-5E3C00392820}"/>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4" name="TextBox 54">
              <a:extLst>
                <a:ext uri="{FF2B5EF4-FFF2-40B4-BE49-F238E27FC236}">
                  <a16:creationId xmlns:a16="http://schemas.microsoft.com/office/drawing/2014/main" xmlns="" id="{FF17D9B4-148D-4D3B-B07E-F58A1407D7B1}"/>
                </a:ext>
              </a:extLst>
            </p:cNvPr>
            <p:cNvSpPr txBox="1"/>
            <p:nvPr/>
          </p:nvSpPr>
          <p:spPr>
            <a:xfrm>
              <a:off x="615627" y="364150"/>
              <a:ext cx="2769018"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9.3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蠕虫病毒</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77766413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9" name="Rectangle 3">
            <a:extLst>
              <a:ext uri="{FF2B5EF4-FFF2-40B4-BE49-F238E27FC236}">
                <a16:creationId xmlns:a16="http://schemas.microsoft.com/office/drawing/2014/main" xmlns="" id="{0136228F-C968-4176-BBAA-4AAA8BEBC19D}"/>
              </a:ext>
            </a:extLst>
          </p:cNvPr>
          <p:cNvSpPr>
            <a:spLocks noGrp="1" noChangeArrowheads="1"/>
          </p:cNvSpPr>
          <p:nvPr>
            <p:ph idx="1"/>
          </p:nvPr>
        </p:nvSpPr>
        <p:spPr>
          <a:xfrm>
            <a:off x="323850" y="1524001"/>
            <a:ext cx="8229600" cy="4713891"/>
          </a:xfrm>
        </p:spPr>
        <p:txBody>
          <a:bodyPr>
            <a:normAutofit/>
          </a:bodyPr>
          <a:lstStyle/>
          <a:p>
            <a:pPr algn="just">
              <a:lnSpc>
                <a:spcPct val="150000"/>
              </a:lnSpc>
            </a:pPr>
            <a:r>
              <a:rPr lang="zh-CN" altLang="en-US" dirty="0">
                <a:solidFill>
                  <a:srgbClr val="FF0000"/>
                </a:solidFill>
                <a:latin typeface="宋体" panose="02010600030101010101" pitchFamily="2" charset="-122"/>
                <a:ea typeface="宋体" panose="02010600030101010101" pitchFamily="2" charset="-122"/>
              </a:rPr>
              <a:t>蠕虫病毒</a:t>
            </a:r>
            <a:r>
              <a:rPr lang="zh-CN" altLang="en-US" dirty="0">
                <a:latin typeface="宋体" panose="02010600030101010101" pitchFamily="2" charset="-122"/>
                <a:ea typeface="宋体" panose="02010600030101010101" pitchFamily="2" charset="-122"/>
              </a:rPr>
              <a:t>程序一般由两部分组成：一部分是</a:t>
            </a:r>
            <a:r>
              <a:rPr lang="zh-CN" altLang="en-US" dirty="0">
                <a:solidFill>
                  <a:srgbClr val="FF0000"/>
                </a:solidFill>
                <a:latin typeface="宋体" panose="02010600030101010101" pitchFamily="2" charset="-122"/>
                <a:ea typeface="宋体" panose="02010600030101010101" pitchFamily="2" charset="-122"/>
              </a:rPr>
              <a:t>主程序</a:t>
            </a:r>
            <a:r>
              <a:rPr lang="zh-CN" altLang="en-US" dirty="0">
                <a:latin typeface="宋体" panose="02010600030101010101" pitchFamily="2" charset="-122"/>
                <a:ea typeface="宋体" panose="02010600030101010101" pitchFamily="2" charset="-122"/>
              </a:rPr>
              <a:t>，另一部分是</a:t>
            </a:r>
            <a:r>
              <a:rPr lang="zh-CN" altLang="en-US" dirty="0">
                <a:solidFill>
                  <a:srgbClr val="FF0000"/>
                </a:solidFill>
                <a:latin typeface="宋体" panose="02010600030101010101" pitchFamily="2" charset="-122"/>
                <a:ea typeface="宋体" panose="02010600030101010101" pitchFamily="2" charset="-122"/>
              </a:rPr>
              <a:t>引导程序</a:t>
            </a:r>
            <a:r>
              <a:rPr lang="zh-CN" altLang="en-US" dirty="0">
                <a:latin typeface="宋体" panose="02010600030101010101" pitchFamily="2" charset="-122"/>
                <a:ea typeface="宋体" panose="02010600030101010101" pitchFamily="2" charset="-122"/>
              </a:rPr>
              <a:t>。</a:t>
            </a:r>
          </a:p>
          <a:p>
            <a:pPr algn="just">
              <a:lnSpc>
                <a:spcPct val="150000"/>
              </a:lnSpc>
            </a:pPr>
            <a:r>
              <a:rPr lang="zh-CN" altLang="en-US" dirty="0">
                <a:solidFill>
                  <a:srgbClr val="FF0000"/>
                </a:solidFill>
                <a:latin typeface="宋体" panose="02010600030101010101" pitchFamily="2" charset="-122"/>
                <a:ea typeface="宋体" panose="02010600030101010101" pitchFamily="2" charset="-122"/>
              </a:rPr>
              <a:t>主程序</a:t>
            </a:r>
            <a:r>
              <a:rPr lang="zh-CN" altLang="en-US" dirty="0">
                <a:latin typeface="宋体" panose="02010600030101010101" pitchFamily="2" charset="-122"/>
                <a:ea typeface="宋体" panose="02010600030101010101" pitchFamily="2" charset="-122"/>
              </a:rPr>
              <a:t>一旦在机器上建立，就会</a:t>
            </a:r>
            <a:r>
              <a:rPr lang="zh-CN" altLang="en-US" dirty="0">
                <a:solidFill>
                  <a:srgbClr val="FF0000"/>
                </a:solidFill>
                <a:latin typeface="宋体" panose="02010600030101010101" pitchFamily="2" charset="-122"/>
                <a:ea typeface="宋体" panose="02010600030101010101" pitchFamily="2" charset="-122"/>
              </a:rPr>
              <a:t>搜索</a:t>
            </a:r>
            <a:r>
              <a:rPr lang="zh-CN" altLang="en-US" dirty="0">
                <a:latin typeface="宋体" panose="02010600030101010101" pitchFamily="2" charset="-122"/>
                <a:ea typeface="宋体" panose="02010600030101010101" pitchFamily="2" charset="-122"/>
              </a:rPr>
              <a:t>与当前机器</a:t>
            </a:r>
            <a:r>
              <a:rPr lang="zh-CN" altLang="en-US" dirty="0">
                <a:solidFill>
                  <a:srgbClr val="FF0000"/>
                </a:solidFill>
                <a:latin typeface="宋体" panose="02010600030101010101" pitchFamily="2" charset="-122"/>
                <a:ea typeface="宋体" panose="02010600030101010101" pitchFamily="2" charset="-122"/>
              </a:rPr>
              <a:t>联网</a:t>
            </a:r>
            <a:r>
              <a:rPr lang="zh-CN" altLang="en-US" dirty="0">
                <a:latin typeface="宋体" panose="02010600030101010101" pitchFamily="2" charset="-122"/>
                <a:ea typeface="宋体" panose="02010600030101010101" pitchFamily="2" charset="-122"/>
              </a:rPr>
              <a:t>的其他机器的信息。随后，它尝试在这些远程机器上</a:t>
            </a:r>
            <a:r>
              <a:rPr lang="zh-CN" altLang="en-US" dirty="0">
                <a:solidFill>
                  <a:srgbClr val="FF0000"/>
                </a:solidFill>
                <a:latin typeface="宋体" panose="02010600030101010101" pitchFamily="2" charset="-122"/>
                <a:ea typeface="宋体" panose="02010600030101010101" pitchFamily="2" charset="-122"/>
              </a:rPr>
              <a:t>建立引导程序</a:t>
            </a:r>
            <a:r>
              <a:rPr lang="zh-CN" altLang="en-US" dirty="0">
                <a:latin typeface="宋体" panose="02010600030101010101" pitchFamily="2" charset="-122"/>
                <a:ea typeface="宋体" panose="02010600030101010101" pitchFamily="2" charset="-122"/>
              </a:rPr>
              <a:t>，把蠕虫病毒程序传染给每个机器。</a:t>
            </a:r>
          </a:p>
          <a:p>
            <a:pPr algn="just">
              <a:lnSpc>
                <a:spcPct val="150000"/>
              </a:lnSpc>
            </a:pPr>
            <a:endParaRPr lang="zh-CN" altLang="en-US" dirty="0">
              <a:latin typeface="宋体" panose="02010600030101010101" pitchFamily="2" charset="-122"/>
              <a:ea typeface="宋体" panose="02010600030101010101" pitchFamily="2" charset="-122"/>
            </a:endParaRPr>
          </a:p>
        </p:txBody>
      </p:sp>
      <p:sp>
        <p:nvSpPr>
          <p:cNvPr id="3" name="日期占位符 3">
            <a:extLst>
              <a:ext uri="{FF2B5EF4-FFF2-40B4-BE49-F238E27FC236}">
                <a16:creationId xmlns:a16="http://schemas.microsoft.com/office/drawing/2014/main" xmlns="" id="{7CDE518D-AE7A-4098-9459-D343046D1A72}"/>
              </a:ext>
            </a:extLst>
          </p:cNvPr>
          <p:cNvSpPr>
            <a:spLocks noGrp="1"/>
          </p:cNvSpPr>
          <p:nvPr>
            <p:ph type="dt" sz="half" idx="10"/>
          </p:nvPr>
        </p:nvSpPr>
        <p:spPr/>
        <p:txBody>
          <a:bodyPr/>
          <a:lstStyle/>
          <a:p>
            <a:fld id="{F36586AB-331D-44D8-9D78-6EF90F7CA818}" type="datetime1">
              <a:rPr lang="zh-CN" altLang="en-US"/>
              <a:pPr/>
              <a:t>2020/4/21</a:t>
            </a:fld>
            <a:endParaRPr lang="en-AU" altLang="zh-CN"/>
          </a:p>
        </p:txBody>
      </p:sp>
      <p:sp>
        <p:nvSpPr>
          <p:cNvPr id="5" name="灯片编号占位符 5">
            <a:extLst>
              <a:ext uri="{FF2B5EF4-FFF2-40B4-BE49-F238E27FC236}">
                <a16:creationId xmlns:a16="http://schemas.microsoft.com/office/drawing/2014/main" xmlns="" id="{44B6321D-0D78-4329-9BFB-4D8027A6FB60}"/>
              </a:ext>
            </a:extLst>
          </p:cNvPr>
          <p:cNvSpPr>
            <a:spLocks noGrp="1"/>
          </p:cNvSpPr>
          <p:nvPr>
            <p:ph type="sldNum" sz="quarter" idx="12"/>
          </p:nvPr>
        </p:nvSpPr>
        <p:spPr/>
        <p:txBody>
          <a:bodyPr/>
          <a:lstStyle/>
          <a:p>
            <a:fld id="{D1CDC9CF-ABC3-438A-A271-A160BF2ADB72}" type="slidenum">
              <a:rPr lang="zh-CN" altLang="en-AU"/>
              <a:pPr/>
              <a:t>32</a:t>
            </a:fld>
            <a:endParaRPr lang="en-AU" altLang="zh-CN"/>
          </a:p>
        </p:txBody>
      </p:sp>
      <p:grpSp>
        <p:nvGrpSpPr>
          <p:cNvPr id="6" name="组合 5">
            <a:extLst>
              <a:ext uri="{FF2B5EF4-FFF2-40B4-BE49-F238E27FC236}">
                <a16:creationId xmlns:a16="http://schemas.microsoft.com/office/drawing/2014/main" xmlns="" id="{9FB6E8C8-B6CC-421B-AE40-9A22D489BD9A}"/>
              </a:ext>
            </a:extLst>
          </p:cNvPr>
          <p:cNvGrpSpPr/>
          <p:nvPr/>
        </p:nvGrpSpPr>
        <p:grpSpPr>
          <a:xfrm>
            <a:off x="199228" y="353544"/>
            <a:ext cx="3185419" cy="466490"/>
            <a:chOff x="199226" y="353544"/>
            <a:chExt cx="3185419" cy="466490"/>
          </a:xfrm>
        </p:grpSpPr>
        <p:sp>
          <p:nvSpPr>
            <p:cNvPr id="7" name="Freeform 5">
              <a:extLst>
                <a:ext uri="{FF2B5EF4-FFF2-40B4-BE49-F238E27FC236}">
                  <a16:creationId xmlns:a16="http://schemas.microsoft.com/office/drawing/2014/main" xmlns="" id="{E7B8EA01-C3F0-47C4-976F-5AC4E79435CE}"/>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8" name="Freeform 6">
              <a:extLst>
                <a:ext uri="{FF2B5EF4-FFF2-40B4-BE49-F238E27FC236}">
                  <a16:creationId xmlns:a16="http://schemas.microsoft.com/office/drawing/2014/main" xmlns="" id="{CFCFB60A-6AFF-45EA-85D1-B8BD8BB0C257}"/>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9" name="Freeform 7">
              <a:extLst>
                <a:ext uri="{FF2B5EF4-FFF2-40B4-BE49-F238E27FC236}">
                  <a16:creationId xmlns:a16="http://schemas.microsoft.com/office/drawing/2014/main" xmlns="" id="{9F4F5208-1D6E-4AE0-A1BE-E36D36FF5A88}"/>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0" name="TextBox 54">
              <a:extLst>
                <a:ext uri="{FF2B5EF4-FFF2-40B4-BE49-F238E27FC236}">
                  <a16:creationId xmlns:a16="http://schemas.microsoft.com/office/drawing/2014/main" xmlns="" id="{4A52E7E5-5302-44E5-917E-0D6F1584EDC2}"/>
                </a:ext>
              </a:extLst>
            </p:cNvPr>
            <p:cNvSpPr txBox="1"/>
            <p:nvPr/>
          </p:nvSpPr>
          <p:spPr>
            <a:xfrm>
              <a:off x="615627" y="364150"/>
              <a:ext cx="2769018"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9.3</a:t>
              </a:r>
              <a:r>
                <a:rPr lang="en-US" altLang="zh-CN" sz="24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蠕虫病毒</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699735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7699">
                                            <p:txEl>
                                              <p:pRg st="0" end="0"/>
                                            </p:txEl>
                                          </p:spTgt>
                                        </p:tgtEl>
                                        <p:attrNameLst>
                                          <p:attrName>style.visibility</p:attrName>
                                        </p:attrNameLst>
                                      </p:cBhvr>
                                      <p:to>
                                        <p:strVal val="visible"/>
                                      </p:to>
                                    </p:set>
                                    <p:animEffect transition="in" filter="wipe(up)">
                                      <p:cBhvr>
                                        <p:cTn id="7" dur="500"/>
                                        <p:tgtEl>
                                          <p:spTgt spid="1576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57699">
                                            <p:txEl>
                                              <p:pRg st="1" end="1"/>
                                            </p:txEl>
                                          </p:spTgt>
                                        </p:tgtEl>
                                        <p:attrNameLst>
                                          <p:attrName>style.visibility</p:attrName>
                                        </p:attrNameLst>
                                      </p:cBhvr>
                                      <p:to>
                                        <p:strVal val="visible"/>
                                      </p:to>
                                    </p:set>
                                    <p:animEffect transition="in" filter="wipe(up)">
                                      <p:cBhvr>
                                        <p:cTn id="12" dur="500"/>
                                        <p:tgtEl>
                                          <p:spTgt spid="15769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9"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a:extLst>
              <a:ext uri="{FF2B5EF4-FFF2-40B4-BE49-F238E27FC236}">
                <a16:creationId xmlns:a16="http://schemas.microsoft.com/office/drawing/2014/main" xmlns="" id="{7E95B665-240C-444A-9C54-D2DB5F67F1B6}"/>
              </a:ext>
            </a:extLst>
          </p:cNvPr>
          <p:cNvSpPr>
            <a:spLocks noGrp="1" noChangeArrowheads="1"/>
          </p:cNvSpPr>
          <p:nvPr>
            <p:ph type="title"/>
          </p:nvPr>
        </p:nvSpPr>
        <p:spPr>
          <a:xfrm>
            <a:off x="628650" y="982087"/>
            <a:ext cx="7886700" cy="708602"/>
          </a:xfrm>
        </p:spPr>
        <p:txBody>
          <a:bodyPr/>
          <a:lstStyle/>
          <a:p>
            <a:pPr algn="l"/>
            <a:r>
              <a:rPr lang="zh-CN" altLang="en-US" sz="3200" b="1" dirty="0">
                <a:latin typeface="宋体" panose="02010600030101010101" pitchFamily="2" charset="-122"/>
                <a:ea typeface="宋体" panose="02010600030101010101" pitchFamily="2" charset="-122"/>
              </a:rPr>
              <a:t>蠕虫的传播方式</a:t>
            </a:r>
            <a:r>
              <a:rPr lang="zh-CN" altLang="en-US" dirty="0">
                <a:ea typeface="宋体" panose="02010600030101010101" pitchFamily="2" charset="-122"/>
              </a:rPr>
              <a:t> </a:t>
            </a:r>
          </a:p>
        </p:txBody>
      </p:sp>
      <p:sp>
        <p:nvSpPr>
          <p:cNvPr id="161795" name="Rectangle 3">
            <a:extLst>
              <a:ext uri="{FF2B5EF4-FFF2-40B4-BE49-F238E27FC236}">
                <a16:creationId xmlns:a16="http://schemas.microsoft.com/office/drawing/2014/main" xmlns="" id="{60A49848-3B4C-40BA-B687-CAB2B054208C}"/>
              </a:ext>
            </a:extLst>
          </p:cNvPr>
          <p:cNvSpPr>
            <a:spLocks noGrp="1" noChangeArrowheads="1"/>
          </p:cNvSpPr>
          <p:nvPr>
            <p:ph idx="1"/>
          </p:nvPr>
        </p:nvSpPr>
        <p:spPr/>
        <p:txBody>
          <a:bodyPr/>
          <a:lstStyle/>
          <a:p>
            <a:pPr>
              <a:lnSpc>
                <a:spcPct val="150000"/>
              </a:lnSpc>
            </a:pPr>
            <a:r>
              <a:rPr lang="zh-CN" altLang="en-US" dirty="0">
                <a:ea typeface="宋体" panose="02010600030101010101" pitchFamily="2" charset="-122"/>
              </a:rPr>
              <a:t>蠕虫病毒一般使用三种网络工具进行传播：</a:t>
            </a:r>
            <a:r>
              <a:rPr lang="zh-CN" altLang="en-US" b="1" dirty="0">
                <a:solidFill>
                  <a:srgbClr val="FF0000"/>
                </a:solidFill>
                <a:ea typeface="宋体" panose="02010600030101010101" pitchFamily="2" charset="-122"/>
              </a:rPr>
              <a:t>电子邮件设备、远程执行功能、远程登录功能</a:t>
            </a:r>
            <a:r>
              <a:rPr lang="zh-CN" altLang="en-US" dirty="0">
                <a:ea typeface="宋体" panose="02010600030101010101" pitchFamily="2" charset="-122"/>
              </a:rPr>
              <a:t>。</a:t>
            </a:r>
          </a:p>
          <a:p>
            <a:pPr>
              <a:lnSpc>
                <a:spcPct val="150000"/>
              </a:lnSpc>
            </a:pPr>
            <a:r>
              <a:rPr lang="zh-CN" altLang="en-US" dirty="0">
                <a:ea typeface="宋体" panose="02010600030101010101" pitchFamily="2" charset="-122"/>
              </a:rPr>
              <a:t>蠕虫病毒可以将自身的</a:t>
            </a:r>
            <a:r>
              <a:rPr lang="zh-CN" altLang="en-US" dirty="0">
                <a:solidFill>
                  <a:srgbClr val="FF0000"/>
                </a:solidFill>
                <a:ea typeface="宋体" panose="02010600030101010101" pitchFamily="2" charset="-122"/>
              </a:rPr>
              <a:t>副本</a:t>
            </a:r>
            <a:r>
              <a:rPr lang="zh-CN" altLang="en-US" dirty="0">
                <a:ea typeface="宋体" panose="02010600030101010101" pitchFamily="2" charset="-122"/>
              </a:rPr>
              <a:t>以电子邮件的形式发到网络的其他机器上，在其他机器上执行</a:t>
            </a:r>
            <a:r>
              <a:rPr lang="zh-CN" altLang="en-US" dirty="0">
                <a:solidFill>
                  <a:srgbClr val="FF0000"/>
                </a:solidFill>
                <a:ea typeface="宋体" panose="02010600030101010101" pitchFamily="2" charset="-122"/>
              </a:rPr>
              <a:t>自身复制</a:t>
            </a:r>
            <a:r>
              <a:rPr lang="zh-CN" altLang="en-US" dirty="0">
                <a:ea typeface="宋体" panose="02010600030101010101" pitchFamily="2" charset="-122"/>
              </a:rPr>
              <a:t>，以用户身份进入</a:t>
            </a:r>
            <a:r>
              <a:rPr lang="zh-CN" altLang="en-US" dirty="0">
                <a:solidFill>
                  <a:srgbClr val="FF0000"/>
                </a:solidFill>
                <a:ea typeface="宋体" panose="02010600030101010101" pitchFamily="2" charset="-122"/>
              </a:rPr>
              <a:t>远程系统</a:t>
            </a:r>
            <a:r>
              <a:rPr lang="zh-CN" altLang="en-US" dirty="0">
                <a:ea typeface="宋体" panose="02010600030101010101" pitchFamily="2" charset="-122"/>
              </a:rPr>
              <a:t>，然后使用命令将自身从一台计算机复制到另外一台计算机。</a:t>
            </a:r>
          </a:p>
        </p:txBody>
      </p:sp>
      <p:sp>
        <p:nvSpPr>
          <p:cNvPr id="4" name="日期占位符 3">
            <a:extLst>
              <a:ext uri="{FF2B5EF4-FFF2-40B4-BE49-F238E27FC236}">
                <a16:creationId xmlns:a16="http://schemas.microsoft.com/office/drawing/2014/main" xmlns="" id="{BE61FF6C-29C2-46B0-85D4-7F56B19F1468}"/>
              </a:ext>
            </a:extLst>
          </p:cNvPr>
          <p:cNvSpPr>
            <a:spLocks noGrp="1"/>
          </p:cNvSpPr>
          <p:nvPr>
            <p:ph type="dt" sz="half" idx="10"/>
          </p:nvPr>
        </p:nvSpPr>
        <p:spPr/>
        <p:txBody>
          <a:bodyPr/>
          <a:lstStyle/>
          <a:p>
            <a:fld id="{7FA4F3C3-1C72-434D-A593-EE40556A93BA}" type="datetime1">
              <a:rPr lang="zh-CN" altLang="en-US"/>
              <a:pPr/>
              <a:t>2020/4/21</a:t>
            </a:fld>
            <a:endParaRPr lang="en-AU" altLang="zh-CN"/>
          </a:p>
        </p:txBody>
      </p:sp>
      <p:sp>
        <p:nvSpPr>
          <p:cNvPr id="6" name="灯片编号占位符 5">
            <a:extLst>
              <a:ext uri="{FF2B5EF4-FFF2-40B4-BE49-F238E27FC236}">
                <a16:creationId xmlns:a16="http://schemas.microsoft.com/office/drawing/2014/main" xmlns="" id="{F87F91D5-D167-43C6-B227-A257F1E4D7DE}"/>
              </a:ext>
            </a:extLst>
          </p:cNvPr>
          <p:cNvSpPr>
            <a:spLocks noGrp="1"/>
          </p:cNvSpPr>
          <p:nvPr>
            <p:ph type="sldNum" sz="quarter" idx="12"/>
          </p:nvPr>
        </p:nvSpPr>
        <p:spPr/>
        <p:txBody>
          <a:bodyPr/>
          <a:lstStyle/>
          <a:p>
            <a:fld id="{AEFAF885-E24E-49A5-91EF-AAB6D75F4A62}" type="slidenum">
              <a:rPr lang="zh-CN" altLang="en-AU"/>
              <a:pPr/>
              <a:t>33</a:t>
            </a:fld>
            <a:endParaRPr lang="en-AU" altLang="zh-CN"/>
          </a:p>
        </p:txBody>
      </p:sp>
      <p:grpSp>
        <p:nvGrpSpPr>
          <p:cNvPr id="7" name="组合 6">
            <a:extLst>
              <a:ext uri="{FF2B5EF4-FFF2-40B4-BE49-F238E27FC236}">
                <a16:creationId xmlns:a16="http://schemas.microsoft.com/office/drawing/2014/main" xmlns="" id="{37CF1D47-8EA9-4165-9C5F-7AD2F608C8F4}"/>
              </a:ext>
            </a:extLst>
          </p:cNvPr>
          <p:cNvGrpSpPr/>
          <p:nvPr/>
        </p:nvGrpSpPr>
        <p:grpSpPr>
          <a:xfrm>
            <a:off x="199228" y="353544"/>
            <a:ext cx="3185419" cy="466490"/>
            <a:chOff x="199226" y="353544"/>
            <a:chExt cx="3185419" cy="466490"/>
          </a:xfrm>
        </p:grpSpPr>
        <p:sp>
          <p:nvSpPr>
            <p:cNvPr id="8" name="Freeform 5">
              <a:extLst>
                <a:ext uri="{FF2B5EF4-FFF2-40B4-BE49-F238E27FC236}">
                  <a16:creationId xmlns:a16="http://schemas.microsoft.com/office/drawing/2014/main" xmlns="" id="{537AD27E-231D-4D4A-B1C3-806C9EE0E725}"/>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9" name="Freeform 6">
              <a:extLst>
                <a:ext uri="{FF2B5EF4-FFF2-40B4-BE49-F238E27FC236}">
                  <a16:creationId xmlns:a16="http://schemas.microsoft.com/office/drawing/2014/main" xmlns="" id="{69EDE62B-9428-4BDE-9341-E37F0A202D97}"/>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0" name="Freeform 7">
              <a:extLst>
                <a:ext uri="{FF2B5EF4-FFF2-40B4-BE49-F238E27FC236}">
                  <a16:creationId xmlns:a16="http://schemas.microsoft.com/office/drawing/2014/main" xmlns="" id="{4C462F7E-3E5E-4FC3-A1C2-8BAB007A30E6}"/>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1" name="TextBox 54">
              <a:extLst>
                <a:ext uri="{FF2B5EF4-FFF2-40B4-BE49-F238E27FC236}">
                  <a16:creationId xmlns:a16="http://schemas.microsoft.com/office/drawing/2014/main" xmlns="" id="{4A2C4EA7-36A2-4CED-8EC0-B37A11F8CD17}"/>
                </a:ext>
              </a:extLst>
            </p:cNvPr>
            <p:cNvSpPr txBox="1"/>
            <p:nvPr/>
          </p:nvSpPr>
          <p:spPr>
            <a:xfrm>
              <a:off x="615627" y="364150"/>
              <a:ext cx="2769018"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9.3</a:t>
              </a:r>
              <a:r>
                <a:rPr lang="en-US" altLang="zh-CN" sz="24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蠕虫病毒</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35558416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idx="1"/>
          </p:nvPr>
        </p:nvSpPr>
        <p:spPr/>
        <p:txBody>
          <a:bodyPr>
            <a:normAutofit/>
          </a:bodyPr>
          <a:lstStyle/>
          <a:p>
            <a:pPr eaLnBrk="1" hangingPunct="1"/>
            <a:r>
              <a:rPr lang="zh-CN" altLang="en-US" dirty="0" smtClean="0"/>
              <a:t>特洛伊木马</a:t>
            </a:r>
            <a:endParaRPr lang="zh-CN" altLang="en-US" dirty="0"/>
          </a:p>
          <a:p>
            <a:pPr lvl="1" eaLnBrk="1" hangingPunct="1"/>
            <a:r>
              <a:rPr lang="zh-CN" altLang="en-US" sz="2215" dirty="0"/>
              <a:t>从古至今</a:t>
            </a:r>
            <a:endParaRPr lang="en-US" altLang="zh-CN" sz="2215" dirty="0"/>
          </a:p>
          <a:p>
            <a:pPr lvl="2" eaLnBrk="1" hangingPunct="1"/>
            <a:r>
              <a:rPr lang="zh-CN" altLang="en-US" sz="2031" dirty="0"/>
              <a:t>人类发动战争的理由各式各样，有的为了权力，有的为了</a:t>
            </a:r>
            <a:r>
              <a:rPr lang="zh-CN" altLang="en-US" b="0" dirty="0">
                <a:solidFill>
                  <a:srgbClr val="0000FF"/>
                </a:solidFill>
                <a:effectLst>
                  <a:outerShdw blurRad="38100" dist="38100" dir="2700000" algn="tl">
                    <a:srgbClr val="000000">
                      <a:alpha val="43137"/>
                    </a:srgbClr>
                  </a:outerShdw>
                </a:effectLst>
                <a:latin typeface="黑体" pitchFamily="2" charset="-122"/>
                <a:ea typeface="黑体" pitchFamily="2" charset="-122"/>
              </a:rPr>
              <a:t>名利</a:t>
            </a:r>
            <a:r>
              <a:rPr lang="zh-CN" altLang="en-US" sz="2031" dirty="0"/>
              <a:t>，有的为了</a:t>
            </a:r>
            <a:r>
              <a:rPr lang="zh-CN" altLang="en-US" b="0" dirty="0">
                <a:solidFill>
                  <a:srgbClr val="0000FF"/>
                </a:solidFill>
                <a:effectLst>
                  <a:outerShdw blurRad="38100" dist="38100" dir="2700000" algn="tl">
                    <a:srgbClr val="000000">
                      <a:alpha val="43137"/>
                    </a:srgbClr>
                  </a:outerShdw>
                </a:effectLst>
                <a:latin typeface="黑体" pitchFamily="2" charset="-122"/>
                <a:ea typeface="黑体" pitchFamily="2" charset="-122"/>
              </a:rPr>
              <a:t>荣耀</a:t>
            </a:r>
            <a:r>
              <a:rPr lang="zh-CN" altLang="en-US" sz="2031" dirty="0"/>
              <a:t>，有的为了</a:t>
            </a:r>
            <a:r>
              <a:rPr lang="zh-CN" altLang="en-US" b="0" dirty="0">
                <a:solidFill>
                  <a:srgbClr val="0000FF"/>
                </a:solidFill>
                <a:effectLst>
                  <a:outerShdw blurRad="38100" dist="38100" dir="2700000" algn="tl">
                    <a:srgbClr val="000000">
                      <a:alpha val="43137"/>
                    </a:srgbClr>
                  </a:outerShdw>
                </a:effectLst>
                <a:latin typeface="黑体" pitchFamily="2" charset="-122"/>
                <a:ea typeface="黑体" pitchFamily="2" charset="-122"/>
              </a:rPr>
              <a:t>爱情</a:t>
            </a:r>
            <a:r>
              <a:rPr lang="zh-CN" altLang="en-US" sz="2031" dirty="0"/>
              <a:t>。 </a:t>
            </a:r>
          </a:p>
          <a:p>
            <a:pPr lvl="1" eaLnBrk="1" hangingPunct="1"/>
            <a:r>
              <a:rPr lang="zh-CN" altLang="en-US" sz="2215" dirty="0"/>
              <a:t>特洛伊木马（</a:t>
            </a:r>
            <a:r>
              <a:rPr lang="en-US" altLang="zh-CN" sz="2215" dirty="0">
                <a:solidFill>
                  <a:srgbClr val="6600FF"/>
                </a:solidFill>
              </a:rPr>
              <a:t>Trojan</a:t>
            </a:r>
            <a:r>
              <a:rPr lang="en-US" altLang="zh-CN" sz="2215" dirty="0"/>
              <a:t> horse</a:t>
            </a:r>
            <a:r>
              <a:rPr lang="zh-CN" altLang="en-US" sz="2215" dirty="0"/>
              <a:t>）</a:t>
            </a:r>
            <a:endParaRPr lang="en-US" altLang="zh-CN" sz="2215" dirty="0"/>
          </a:p>
          <a:p>
            <a:pPr lvl="2" eaLnBrk="1" hangingPunct="1"/>
            <a:r>
              <a:rPr lang="zh-CN" altLang="en-US" sz="2031" dirty="0"/>
              <a:t>源自古希腊传说。</a:t>
            </a:r>
            <a:r>
              <a:rPr lang="zh-CN" altLang="en-US" sz="2031" dirty="0">
                <a:solidFill>
                  <a:srgbClr val="6600FF"/>
                </a:solidFill>
              </a:rPr>
              <a:t>特洛伊王子帕里斯</a:t>
            </a:r>
            <a:r>
              <a:rPr lang="zh-CN" altLang="en-US" sz="2031" dirty="0"/>
              <a:t>访问希腊，诱走了王后</a:t>
            </a:r>
            <a:r>
              <a:rPr lang="zh-CN" altLang="en-US" sz="2031" dirty="0">
                <a:solidFill>
                  <a:srgbClr val="6600FF"/>
                </a:solidFill>
              </a:rPr>
              <a:t>海伦</a:t>
            </a:r>
            <a:r>
              <a:rPr lang="zh-CN" altLang="en-US" sz="2031" dirty="0"/>
              <a:t>，希腊人因此远征特洛伊。</a:t>
            </a:r>
          </a:p>
          <a:p>
            <a:pPr lvl="2" eaLnBrk="1" hangingPunct="1"/>
            <a:r>
              <a:rPr lang="zh-CN" altLang="en-US" sz="2031" dirty="0"/>
              <a:t>围攻</a:t>
            </a:r>
            <a:r>
              <a:rPr lang="en-US" altLang="zh-CN" sz="2031" dirty="0"/>
              <a:t>9</a:t>
            </a:r>
            <a:r>
              <a:rPr lang="zh-CN" altLang="en-US" sz="2031" dirty="0"/>
              <a:t>年后，到第</a:t>
            </a:r>
            <a:r>
              <a:rPr lang="en-US" altLang="zh-CN" sz="2031" dirty="0"/>
              <a:t>10</a:t>
            </a:r>
            <a:r>
              <a:rPr lang="zh-CN" altLang="en-US" sz="2031" dirty="0"/>
              <a:t>年，希腊将领</a:t>
            </a:r>
            <a:r>
              <a:rPr lang="zh-CN" altLang="en-US" sz="2031" dirty="0">
                <a:solidFill>
                  <a:srgbClr val="6600FF"/>
                </a:solidFill>
              </a:rPr>
              <a:t>奥德修斯</a:t>
            </a:r>
            <a:r>
              <a:rPr lang="zh-CN" altLang="en-US" sz="2031" dirty="0"/>
              <a:t>献了一计，把一批勇士埋伏在一匹巨大的</a:t>
            </a:r>
            <a:r>
              <a:rPr lang="zh-CN" altLang="en-US" sz="2031" dirty="0">
                <a:solidFill>
                  <a:srgbClr val="6600FF"/>
                </a:solidFill>
              </a:rPr>
              <a:t>木马</a:t>
            </a:r>
            <a:r>
              <a:rPr lang="zh-CN" altLang="en-US" sz="2031" dirty="0"/>
              <a:t>腹内，放在城外后，佯作退兵。特洛伊人以为敌兵已退，就把木马作为战利品搬入城中。到了夜间，埋伏在木马中的勇士跳出来，打开了城门，希腊将士一拥而入攻下了城池。</a:t>
            </a:r>
          </a:p>
        </p:txBody>
      </p:sp>
      <p:pic>
        <p:nvPicPr>
          <p:cNvPr id="26629" name="Picture 5" descr="b3f6cea23f1618becaefd052"/>
          <p:cNvPicPr>
            <a:picLocks noChangeAspect="1" noChangeArrowheads="1"/>
          </p:cNvPicPr>
          <p:nvPr/>
        </p:nvPicPr>
        <p:blipFill>
          <a:blip r:embed="rId3" cstate="print"/>
          <a:srcRect/>
          <a:stretch>
            <a:fillRect/>
          </a:stretch>
        </p:blipFill>
        <p:spPr bwMode="auto">
          <a:xfrm>
            <a:off x="4675794" y="1419513"/>
            <a:ext cx="4323495" cy="5175222"/>
          </a:xfrm>
          <a:prstGeom prst="rect">
            <a:avLst/>
          </a:prstGeom>
          <a:noFill/>
          <a:ln w="9525">
            <a:noFill/>
            <a:miter lim="800000"/>
            <a:headEnd/>
            <a:tailEnd/>
          </a:ln>
        </p:spPr>
      </p:pic>
      <p:grpSp>
        <p:nvGrpSpPr>
          <p:cNvPr id="5" name="组合 4">
            <a:extLst>
              <a:ext uri="{FF2B5EF4-FFF2-40B4-BE49-F238E27FC236}">
                <a16:creationId xmlns:a16="http://schemas.microsoft.com/office/drawing/2014/main" xmlns="" id="{3D2073AE-541C-44B0-AB9D-97A246435227}"/>
              </a:ext>
            </a:extLst>
          </p:cNvPr>
          <p:cNvGrpSpPr/>
          <p:nvPr/>
        </p:nvGrpSpPr>
        <p:grpSpPr>
          <a:xfrm>
            <a:off x="199228" y="353544"/>
            <a:ext cx="3185419" cy="466490"/>
            <a:chOff x="199226" y="353544"/>
            <a:chExt cx="3185419" cy="466490"/>
          </a:xfrm>
        </p:grpSpPr>
        <p:sp>
          <p:nvSpPr>
            <p:cNvPr id="6" name="Freeform 5">
              <a:extLst>
                <a:ext uri="{FF2B5EF4-FFF2-40B4-BE49-F238E27FC236}">
                  <a16:creationId xmlns:a16="http://schemas.microsoft.com/office/drawing/2014/main" xmlns="" id="{0169963E-B216-4AF4-AF93-A85CF50263CD}"/>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7" name="Freeform 6">
              <a:extLst>
                <a:ext uri="{FF2B5EF4-FFF2-40B4-BE49-F238E27FC236}">
                  <a16:creationId xmlns:a16="http://schemas.microsoft.com/office/drawing/2014/main" xmlns="" id="{80A79587-D0A4-4426-B9CC-CABC2CD10A55}"/>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8" name="Freeform 7">
              <a:extLst>
                <a:ext uri="{FF2B5EF4-FFF2-40B4-BE49-F238E27FC236}">
                  <a16:creationId xmlns:a16="http://schemas.microsoft.com/office/drawing/2014/main" xmlns="" id="{4865AAC5-F2D2-4628-9765-FA11F3DE1D0C}"/>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9" name="TextBox 54">
              <a:extLst>
                <a:ext uri="{FF2B5EF4-FFF2-40B4-BE49-F238E27FC236}">
                  <a16:creationId xmlns:a16="http://schemas.microsoft.com/office/drawing/2014/main" xmlns="" id="{51472850-CE5C-4BF0-8F87-C11D3A4416D7}"/>
                </a:ext>
              </a:extLst>
            </p:cNvPr>
            <p:cNvSpPr txBox="1"/>
            <p:nvPr/>
          </p:nvSpPr>
          <p:spPr>
            <a:xfrm>
              <a:off x="615627" y="364150"/>
              <a:ext cx="2769018"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9.4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特洛伊木马</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79250409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6627">
                                            <p:txEl>
                                              <p:pRg st="1" end="1"/>
                                            </p:txEl>
                                          </p:spTgt>
                                        </p:tgtEl>
                                        <p:attrNameLst>
                                          <p:attrName>style.visibility</p:attrName>
                                        </p:attrNameLst>
                                      </p:cBhvr>
                                      <p:to>
                                        <p:strVal val="visible"/>
                                      </p:to>
                                    </p:set>
                                    <p:animEffect transition="in" filter="fade">
                                      <p:cBhvr>
                                        <p:cTn id="7" dur="500"/>
                                        <p:tgtEl>
                                          <p:spTgt spid="26627">
                                            <p:txEl>
                                              <p:pRg st="1" end="1"/>
                                            </p:txEl>
                                          </p:spTgt>
                                        </p:tgtEl>
                                      </p:cBhvr>
                                    </p:animEffect>
                                    <p:anim calcmode="lin" valueType="num">
                                      <p:cBhvr>
                                        <p:cTn id="8" dur="500" fill="hold"/>
                                        <p:tgtEl>
                                          <p:spTgt spid="26627">
                                            <p:txEl>
                                              <p:pRg st="1" end="1"/>
                                            </p:txEl>
                                          </p:spTgt>
                                        </p:tgtEl>
                                        <p:attrNameLst>
                                          <p:attrName>ppt_x</p:attrName>
                                        </p:attrNameLst>
                                      </p:cBhvr>
                                      <p:tavLst>
                                        <p:tav tm="0">
                                          <p:val>
                                            <p:strVal val="#ppt_x"/>
                                          </p:val>
                                        </p:tav>
                                        <p:tav tm="100000">
                                          <p:val>
                                            <p:strVal val="#ppt_x"/>
                                          </p:val>
                                        </p:tav>
                                      </p:tavLst>
                                    </p:anim>
                                    <p:anim calcmode="lin" valueType="num">
                                      <p:cBhvr>
                                        <p:cTn id="9" dur="500" fill="hold"/>
                                        <p:tgtEl>
                                          <p:spTgt spid="26627">
                                            <p:txEl>
                                              <p:pRg st="1" end="1"/>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26627">
                                            <p:txEl>
                                              <p:pRg st="2" end="2"/>
                                            </p:txEl>
                                          </p:spTgt>
                                        </p:tgtEl>
                                        <p:attrNameLst>
                                          <p:attrName>style.visibility</p:attrName>
                                        </p:attrNameLst>
                                      </p:cBhvr>
                                      <p:to>
                                        <p:strVal val="visible"/>
                                      </p:to>
                                    </p:set>
                                    <p:animEffect transition="in" filter="fade">
                                      <p:cBhvr>
                                        <p:cTn id="13" dur="500"/>
                                        <p:tgtEl>
                                          <p:spTgt spid="26627">
                                            <p:txEl>
                                              <p:pRg st="2" end="2"/>
                                            </p:txEl>
                                          </p:spTgt>
                                        </p:tgtEl>
                                      </p:cBhvr>
                                    </p:animEffect>
                                    <p:anim calcmode="lin" valueType="num">
                                      <p:cBhvr>
                                        <p:cTn id="14" dur="500" fill="hold"/>
                                        <p:tgtEl>
                                          <p:spTgt spid="26627">
                                            <p:txEl>
                                              <p:pRg st="2" end="2"/>
                                            </p:txEl>
                                          </p:spTgt>
                                        </p:tgtEl>
                                        <p:attrNameLst>
                                          <p:attrName>ppt_x</p:attrName>
                                        </p:attrNameLst>
                                      </p:cBhvr>
                                      <p:tavLst>
                                        <p:tav tm="0">
                                          <p:val>
                                            <p:strVal val="#ppt_x"/>
                                          </p:val>
                                        </p:tav>
                                        <p:tav tm="100000">
                                          <p:val>
                                            <p:strVal val="#ppt_x"/>
                                          </p:val>
                                        </p:tav>
                                      </p:tavLst>
                                    </p:anim>
                                    <p:anim calcmode="lin" valueType="num">
                                      <p:cBhvr>
                                        <p:cTn id="15" dur="500" fill="hold"/>
                                        <p:tgtEl>
                                          <p:spTgt spid="2662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26627">
                                            <p:txEl>
                                              <p:pRg st="3" end="3"/>
                                            </p:txEl>
                                          </p:spTgt>
                                        </p:tgtEl>
                                        <p:attrNameLst>
                                          <p:attrName>style.visibility</p:attrName>
                                        </p:attrNameLst>
                                      </p:cBhvr>
                                      <p:to>
                                        <p:strVal val="visible"/>
                                      </p:to>
                                    </p:set>
                                    <p:animEffect transition="in" filter="fade">
                                      <p:cBhvr>
                                        <p:cTn id="20" dur="500"/>
                                        <p:tgtEl>
                                          <p:spTgt spid="26627">
                                            <p:txEl>
                                              <p:pRg st="3" end="3"/>
                                            </p:txEl>
                                          </p:spTgt>
                                        </p:tgtEl>
                                      </p:cBhvr>
                                    </p:animEffect>
                                    <p:anim calcmode="lin" valueType="num">
                                      <p:cBhvr>
                                        <p:cTn id="21" dur="500" fill="hold"/>
                                        <p:tgtEl>
                                          <p:spTgt spid="26627">
                                            <p:txEl>
                                              <p:pRg st="3" end="3"/>
                                            </p:txEl>
                                          </p:spTgt>
                                        </p:tgtEl>
                                        <p:attrNameLst>
                                          <p:attrName>ppt_x</p:attrName>
                                        </p:attrNameLst>
                                      </p:cBhvr>
                                      <p:tavLst>
                                        <p:tav tm="0">
                                          <p:val>
                                            <p:strVal val="#ppt_x"/>
                                          </p:val>
                                        </p:tav>
                                        <p:tav tm="100000">
                                          <p:val>
                                            <p:strVal val="#ppt_x"/>
                                          </p:val>
                                        </p:tav>
                                      </p:tavLst>
                                    </p:anim>
                                    <p:anim calcmode="lin" valueType="num">
                                      <p:cBhvr>
                                        <p:cTn id="22" dur="500" fill="hold"/>
                                        <p:tgtEl>
                                          <p:spTgt spid="26627">
                                            <p:txEl>
                                              <p:pRg st="3" end="3"/>
                                            </p:txEl>
                                          </p:spTgt>
                                        </p:tgtEl>
                                        <p:attrNameLst>
                                          <p:attrName>ppt_y</p:attrName>
                                        </p:attrNameLst>
                                      </p:cBhvr>
                                      <p:tavLst>
                                        <p:tav tm="0">
                                          <p:val>
                                            <p:strVal val="#ppt_y+.1"/>
                                          </p:val>
                                        </p:tav>
                                        <p:tav tm="100000">
                                          <p:val>
                                            <p:strVal val="#ppt_y"/>
                                          </p:val>
                                        </p:tav>
                                      </p:tavLst>
                                    </p:anim>
                                  </p:childTnLst>
                                </p:cTn>
                              </p:par>
                            </p:childTnLst>
                          </p:cTn>
                        </p:par>
                        <p:par>
                          <p:cTn id="23" fill="hold">
                            <p:stCondLst>
                              <p:cond delay="500"/>
                            </p:stCondLst>
                            <p:childTnLst>
                              <p:par>
                                <p:cTn id="24" presetID="42" presetClass="entr" presetSubtype="0" fill="hold" nodeType="afterEffect">
                                  <p:stCondLst>
                                    <p:cond delay="0"/>
                                  </p:stCondLst>
                                  <p:childTnLst>
                                    <p:set>
                                      <p:cBhvr>
                                        <p:cTn id="25" dur="1" fill="hold">
                                          <p:stCondLst>
                                            <p:cond delay="0"/>
                                          </p:stCondLst>
                                        </p:cTn>
                                        <p:tgtEl>
                                          <p:spTgt spid="26627">
                                            <p:txEl>
                                              <p:pRg st="4" end="4"/>
                                            </p:txEl>
                                          </p:spTgt>
                                        </p:tgtEl>
                                        <p:attrNameLst>
                                          <p:attrName>style.visibility</p:attrName>
                                        </p:attrNameLst>
                                      </p:cBhvr>
                                      <p:to>
                                        <p:strVal val="visible"/>
                                      </p:to>
                                    </p:set>
                                    <p:animEffect transition="in" filter="fade">
                                      <p:cBhvr>
                                        <p:cTn id="26" dur="500"/>
                                        <p:tgtEl>
                                          <p:spTgt spid="26627">
                                            <p:txEl>
                                              <p:pRg st="4" end="4"/>
                                            </p:txEl>
                                          </p:spTgt>
                                        </p:tgtEl>
                                      </p:cBhvr>
                                    </p:animEffect>
                                    <p:anim calcmode="lin" valueType="num">
                                      <p:cBhvr>
                                        <p:cTn id="27" dur="500" fill="hold"/>
                                        <p:tgtEl>
                                          <p:spTgt spid="26627">
                                            <p:txEl>
                                              <p:pRg st="4" end="4"/>
                                            </p:txEl>
                                          </p:spTgt>
                                        </p:tgtEl>
                                        <p:attrNameLst>
                                          <p:attrName>ppt_x</p:attrName>
                                        </p:attrNameLst>
                                      </p:cBhvr>
                                      <p:tavLst>
                                        <p:tav tm="0">
                                          <p:val>
                                            <p:strVal val="#ppt_x"/>
                                          </p:val>
                                        </p:tav>
                                        <p:tav tm="100000">
                                          <p:val>
                                            <p:strVal val="#ppt_x"/>
                                          </p:val>
                                        </p:tav>
                                      </p:tavLst>
                                    </p:anim>
                                    <p:anim calcmode="lin" valueType="num">
                                      <p:cBhvr>
                                        <p:cTn id="28" dur="500" fill="hold"/>
                                        <p:tgtEl>
                                          <p:spTgt spid="2662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6627">
                                            <p:txEl>
                                              <p:pRg st="5" end="5"/>
                                            </p:txEl>
                                          </p:spTgt>
                                        </p:tgtEl>
                                        <p:attrNameLst>
                                          <p:attrName>style.visibility</p:attrName>
                                        </p:attrNameLst>
                                      </p:cBhvr>
                                      <p:to>
                                        <p:strVal val="visible"/>
                                      </p:to>
                                    </p:set>
                                    <p:animEffect transition="in" filter="fade">
                                      <p:cBhvr>
                                        <p:cTn id="33" dur="500"/>
                                        <p:tgtEl>
                                          <p:spTgt spid="26627">
                                            <p:txEl>
                                              <p:pRg st="5" end="5"/>
                                            </p:txEl>
                                          </p:spTgt>
                                        </p:tgtEl>
                                      </p:cBhvr>
                                    </p:animEffect>
                                    <p:anim calcmode="lin" valueType="num">
                                      <p:cBhvr>
                                        <p:cTn id="34" dur="500" fill="hold"/>
                                        <p:tgtEl>
                                          <p:spTgt spid="26627">
                                            <p:txEl>
                                              <p:pRg st="5" end="5"/>
                                            </p:txEl>
                                          </p:spTgt>
                                        </p:tgtEl>
                                        <p:attrNameLst>
                                          <p:attrName>ppt_x</p:attrName>
                                        </p:attrNameLst>
                                      </p:cBhvr>
                                      <p:tavLst>
                                        <p:tav tm="0">
                                          <p:val>
                                            <p:strVal val="#ppt_x"/>
                                          </p:val>
                                        </p:tav>
                                        <p:tav tm="100000">
                                          <p:val>
                                            <p:strVal val="#ppt_x"/>
                                          </p:val>
                                        </p:tav>
                                      </p:tavLst>
                                    </p:anim>
                                    <p:anim calcmode="lin" valueType="num">
                                      <p:cBhvr>
                                        <p:cTn id="35" dur="500" fill="hold"/>
                                        <p:tgtEl>
                                          <p:spTgt spid="2662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6629"/>
                                        </p:tgtEl>
                                        <p:attrNameLst>
                                          <p:attrName>style.visibility</p:attrName>
                                        </p:attrNameLst>
                                      </p:cBhvr>
                                      <p:to>
                                        <p:strVal val="visible"/>
                                      </p:to>
                                    </p:set>
                                    <p:animEffect transition="in" filter="fade">
                                      <p:cBhvr>
                                        <p:cTn id="40" dur="10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820036"/>
            <a:ext cx="7886700" cy="870655"/>
          </a:xfrm>
        </p:spPr>
        <p:txBody>
          <a:bodyPr/>
          <a:lstStyle/>
          <a:p>
            <a:r>
              <a:rPr lang="en-US" altLang="zh-CN" dirty="0"/>
              <a:t>《</a:t>
            </a:r>
            <a:r>
              <a:rPr lang="zh-CN" altLang="en-US" dirty="0"/>
              <a:t>荷马史诗</a:t>
            </a:r>
            <a:r>
              <a:rPr lang="en-US" altLang="zh-CN" dirty="0"/>
              <a:t>·</a:t>
            </a:r>
            <a:r>
              <a:rPr lang="zh-CN" altLang="en-US" dirty="0"/>
              <a:t>伊利亚特</a:t>
            </a:r>
            <a:r>
              <a:rPr lang="en-US" altLang="zh-CN" dirty="0"/>
              <a:t>》</a:t>
            </a:r>
            <a:r>
              <a:rPr lang="zh-CN" altLang="en-US" dirty="0"/>
              <a:t>载：</a:t>
            </a:r>
          </a:p>
        </p:txBody>
      </p:sp>
      <p:sp>
        <p:nvSpPr>
          <p:cNvPr id="3" name="内容占位符 2"/>
          <p:cNvSpPr>
            <a:spLocks noGrp="1"/>
          </p:cNvSpPr>
          <p:nvPr>
            <p:ph idx="1"/>
          </p:nvPr>
        </p:nvSpPr>
        <p:spPr>
          <a:xfrm>
            <a:off x="121920" y="1483360"/>
            <a:ext cx="8778240" cy="5181600"/>
          </a:xfrm>
        </p:spPr>
        <p:txBody>
          <a:bodyPr>
            <a:normAutofit/>
          </a:bodyPr>
          <a:lstStyle/>
          <a:p>
            <a:pPr>
              <a:lnSpc>
                <a:spcPct val="120000"/>
              </a:lnSpc>
            </a:pPr>
            <a:r>
              <a:rPr lang="zh-CN" altLang="en-US" dirty="0">
                <a:solidFill>
                  <a:srgbClr val="FF0066"/>
                </a:solidFill>
              </a:rPr>
              <a:t>珀琉斯</a:t>
            </a:r>
            <a:r>
              <a:rPr lang="zh-CN" altLang="en-US" dirty="0"/>
              <a:t>国王同海洋女神</a:t>
            </a:r>
            <a:r>
              <a:rPr lang="zh-CN" altLang="en-US" dirty="0">
                <a:solidFill>
                  <a:srgbClr val="FF0066"/>
                </a:solidFill>
              </a:rPr>
              <a:t>忒提丝</a:t>
            </a:r>
            <a:r>
              <a:rPr lang="zh-CN" altLang="en-US" dirty="0"/>
              <a:t>结婚，邀请了所有的神参加婚礼，唯独没请</a:t>
            </a:r>
            <a:r>
              <a:rPr lang="zh-CN" altLang="en-US" dirty="0">
                <a:solidFill>
                  <a:srgbClr val="7030A0"/>
                </a:solidFill>
              </a:rPr>
              <a:t>厄里斯</a:t>
            </a:r>
            <a:r>
              <a:rPr lang="zh-CN" altLang="en-US" dirty="0"/>
              <a:t>。</a:t>
            </a:r>
            <a:r>
              <a:rPr lang="zh-CN" altLang="en-US" dirty="0">
                <a:solidFill>
                  <a:srgbClr val="7030A0"/>
                </a:solidFill>
              </a:rPr>
              <a:t>厄里斯</a:t>
            </a:r>
            <a:r>
              <a:rPr lang="zh-CN" altLang="en-US" dirty="0"/>
              <a:t>决意报复，把一只金苹果扔在客人们中间，上写：“送给最美丽的女人。” </a:t>
            </a:r>
          </a:p>
          <a:p>
            <a:pPr>
              <a:lnSpc>
                <a:spcPct val="120000"/>
              </a:lnSpc>
            </a:pPr>
            <a:r>
              <a:rPr lang="zh-CN" altLang="en-US" dirty="0"/>
              <a:t>众神之母</a:t>
            </a:r>
            <a:r>
              <a:rPr lang="zh-CN" altLang="en-US" dirty="0">
                <a:solidFill>
                  <a:srgbClr val="0070C0"/>
                </a:solidFill>
              </a:rPr>
              <a:t>赫拉</a:t>
            </a:r>
            <a:r>
              <a:rPr lang="zh-CN" altLang="en-US" dirty="0"/>
              <a:t>、智慧女神</a:t>
            </a:r>
            <a:r>
              <a:rPr lang="zh-CN" altLang="en-US" dirty="0">
                <a:solidFill>
                  <a:srgbClr val="0070C0"/>
                </a:solidFill>
              </a:rPr>
              <a:t>雅典娜</a:t>
            </a:r>
            <a:r>
              <a:rPr lang="zh-CN" altLang="en-US" dirty="0"/>
              <a:t>、爱神兼美</a:t>
            </a:r>
            <a:r>
              <a:rPr lang="zh-CN" altLang="en-US" dirty="0" smtClean="0"/>
              <a:t>神</a:t>
            </a:r>
            <a:r>
              <a:rPr lang="zh-CN" altLang="en-US" dirty="0" smtClean="0">
                <a:solidFill>
                  <a:srgbClr val="0070C0"/>
                </a:solidFill>
              </a:rPr>
              <a:t>维纳斯</a:t>
            </a:r>
            <a:r>
              <a:rPr lang="zh-CN" altLang="en-US" dirty="0" smtClean="0"/>
              <a:t>为了</a:t>
            </a:r>
            <a:r>
              <a:rPr lang="zh-CN" altLang="en-US" dirty="0"/>
              <a:t>抢夺金苹果争论不休。宙斯则认为，凡间一位潇洒俊朗、一表人才的王子</a:t>
            </a:r>
            <a:r>
              <a:rPr lang="zh-CN" altLang="en-US" dirty="0">
                <a:solidFill>
                  <a:srgbClr val="C00000"/>
                </a:solidFill>
              </a:rPr>
              <a:t>帕里斯</a:t>
            </a:r>
            <a:r>
              <a:rPr lang="zh-CN" altLang="en-US" dirty="0"/>
              <a:t>更适合成为这道难题的评判。</a:t>
            </a:r>
          </a:p>
        </p:txBody>
      </p:sp>
      <p:grpSp>
        <p:nvGrpSpPr>
          <p:cNvPr id="4" name="组合 3">
            <a:extLst>
              <a:ext uri="{FF2B5EF4-FFF2-40B4-BE49-F238E27FC236}">
                <a16:creationId xmlns:a16="http://schemas.microsoft.com/office/drawing/2014/main" xmlns="" id="{F2E7C16B-C2E4-4CAF-8ACC-75D4958B87EB}"/>
              </a:ext>
            </a:extLst>
          </p:cNvPr>
          <p:cNvGrpSpPr/>
          <p:nvPr/>
        </p:nvGrpSpPr>
        <p:grpSpPr>
          <a:xfrm>
            <a:off x="199228" y="353544"/>
            <a:ext cx="3185419" cy="466490"/>
            <a:chOff x="199226" y="353544"/>
            <a:chExt cx="3185419" cy="466490"/>
          </a:xfrm>
        </p:grpSpPr>
        <p:sp>
          <p:nvSpPr>
            <p:cNvPr id="5" name="Freeform 5">
              <a:extLst>
                <a:ext uri="{FF2B5EF4-FFF2-40B4-BE49-F238E27FC236}">
                  <a16:creationId xmlns:a16="http://schemas.microsoft.com/office/drawing/2014/main" xmlns="" id="{A65771BA-E760-4F42-8732-614F5E36F99D}"/>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6" name="Freeform 6">
              <a:extLst>
                <a:ext uri="{FF2B5EF4-FFF2-40B4-BE49-F238E27FC236}">
                  <a16:creationId xmlns:a16="http://schemas.microsoft.com/office/drawing/2014/main" xmlns="" id="{DAFBD247-F472-4FCD-8134-C8B5F796600F}"/>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7" name="Freeform 7">
              <a:extLst>
                <a:ext uri="{FF2B5EF4-FFF2-40B4-BE49-F238E27FC236}">
                  <a16:creationId xmlns:a16="http://schemas.microsoft.com/office/drawing/2014/main" xmlns="" id="{FD8FD400-518A-4A5B-BA3F-6D9CBFEF9064}"/>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8" name="TextBox 54">
              <a:extLst>
                <a:ext uri="{FF2B5EF4-FFF2-40B4-BE49-F238E27FC236}">
                  <a16:creationId xmlns:a16="http://schemas.microsoft.com/office/drawing/2014/main" xmlns="" id="{9E73B6DE-1D96-4212-AC53-10760FDA2A8A}"/>
                </a:ext>
              </a:extLst>
            </p:cNvPr>
            <p:cNvSpPr txBox="1"/>
            <p:nvPr/>
          </p:nvSpPr>
          <p:spPr>
            <a:xfrm>
              <a:off x="615627" y="364150"/>
              <a:ext cx="2769018"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9.4</a:t>
              </a:r>
              <a:r>
                <a:rPr lang="en-US" altLang="zh-CN" sz="24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特洛伊木马</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92976044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97107"/>
            <a:ext cx="9144000" cy="5799292"/>
          </a:xfrm>
          <a:prstGeom prst="rect">
            <a:avLst/>
          </a:prstGeom>
        </p:spPr>
      </p:pic>
      <p:sp>
        <p:nvSpPr>
          <p:cNvPr id="5" name="矩形 4"/>
          <p:cNvSpPr/>
          <p:nvPr/>
        </p:nvSpPr>
        <p:spPr>
          <a:xfrm>
            <a:off x="0" y="101600"/>
            <a:ext cx="5201920" cy="523220"/>
          </a:xfrm>
          <a:prstGeom prst="rect">
            <a:avLst/>
          </a:prstGeom>
        </p:spPr>
        <p:txBody>
          <a:bodyPr wrap="square">
            <a:spAutoFit/>
          </a:bodyPr>
          <a:lstStyle/>
          <a:p>
            <a:r>
              <a:rPr lang="en-US" altLang="zh-CN" sz="2800" dirty="0">
                <a:solidFill>
                  <a:schemeClr val="bg1">
                    <a:lumMod val="65000"/>
                  </a:schemeClr>
                </a:solidFill>
              </a:rPr>
              <a:t>Golden Apple of Discord</a:t>
            </a:r>
            <a:endParaRPr lang="zh-CN" altLang="en-US" sz="2800" dirty="0">
              <a:solidFill>
                <a:schemeClr val="bg1">
                  <a:lumMod val="65000"/>
                </a:schemeClr>
              </a:solidFill>
            </a:endParaRPr>
          </a:p>
        </p:txBody>
      </p:sp>
    </p:spTree>
    <p:extLst>
      <p:ext uri="{BB962C8B-B14F-4D97-AF65-F5344CB8AC3E}">
        <p14:creationId xmlns:p14="http://schemas.microsoft.com/office/powerpoint/2010/main" val="333497757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820036"/>
            <a:ext cx="7886700" cy="870655"/>
          </a:xfrm>
        </p:spPr>
        <p:txBody>
          <a:bodyPr/>
          <a:lstStyle/>
          <a:p>
            <a:r>
              <a:rPr lang="en-US" altLang="zh-CN" dirty="0"/>
              <a:t>《</a:t>
            </a:r>
            <a:r>
              <a:rPr lang="zh-CN" altLang="en-US" dirty="0"/>
              <a:t>荷马史诗</a:t>
            </a:r>
            <a:r>
              <a:rPr lang="en-US" altLang="zh-CN" dirty="0"/>
              <a:t>·</a:t>
            </a:r>
            <a:r>
              <a:rPr lang="zh-CN" altLang="en-US" dirty="0"/>
              <a:t>伊利亚特</a:t>
            </a:r>
            <a:r>
              <a:rPr lang="en-US" altLang="zh-CN" dirty="0"/>
              <a:t>》</a:t>
            </a:r>
            <a:r>
              <a:rPr lang="zh-CN" altLang="en-US" dirty="0"/>
              <a:t>载：</a:t>
            </a:r>
          </a:p>
        </p:txBody>
      </p:sp>
      <p:sp>
        <p:nvSpPr>
          <p:cNvPr id="3" name="内容占位符 2"/>
          <p:cNvSpPr>
            <a:spLocks noGrp="1"/>
          </p:cNvSpPr>
          <p:nvPr>
            <p:ph idx="1"/>
          </p:nvPr>
        </p:nvSpPr>
        <p:spPr>
          <a:xfrm>
            <a:off x="121920" y="2032000"/>
            <a:ext cx="8778240" cy="4632960"/>
          </a:xfrm>
        </p:spPr>
        <p:txBody>
          <a:bodyPr>
            <a:normAutofit/>
          </a:bodyPr>
          <a:lstStyle/>
          <a:p>
            <a:pPr>
              <a:lnSpc>
                <a:spcPct val="120000"/>
              </a:lnSpc>
            </a:pPr>
            <a:r>
              <a:rPr lang="zh-CN" altLang="en-US" dirty="0"/>
              <a:t>赫拉说假如将帕里斯能将金苹果让给自己，她就让他统治世界上最富有的国家；智慧女神雅典娜说则许诺让他成为最有智慧的人；而爱神维纳斯则许诺给他天下最美丽的女人。</a:t>
            </a:r>
            <a:r>
              <a:rPr lang="zh-CN" altLang="en-US" dirty="0">
                <a:solidFill>
                  <a:srgbClr val="C00000"/>
                </a:solidFill>
              </a:rPr>
              <a:t>帕里斯</a:t>
            </a:r>
            <a:r>
              <a:rPr lang="zh-CN" altLang="en-US" dirty="0"/>
              <a:t>把金苹果给</a:t>
            </a:r>
            <a:r>
              <a:rPr lang="zh-CN" altLang="en-US" dirty="0" smtClean="0"/>
              <a:t>了</a:t>
            </a:r>
            <a:r>
              <a:rPr lang="zh-CN" altLang="en-US" dirty="0" smtClean="0">
                <a:solidFill>
                  <a:srgbClr val="FF0000"/>
                </a:solidFill>
              </a:rPr>
              <a:t>维纳斯</a:t>
            </a:r>
            <a:r>
              <a:rPr lang="zh-CN" altLang="en-US" dirty="0" smtClean="0"/>
              <a:t>，</a:t>
            </a:r>
            <a:r>
              <a:rPr lang="zh-CN" altLang="en-US" dirty="0"/>
              <a:t>赫拉和雅典娜非常恼怒。</a:t>
            </a:r>
            <a:endParaRPr lang="en-US" altLang="zh-CN" dirty="0"/>
          </a:p>
          <a:p>
            <a:pPr>
              <a:lnSpc>
                <a:spcPct val="120000"/>
              </a:lnSpc>
            </a:pPr>
            <a:r>
              <a:rPr lang="zh-CN" altLang="en-US" dirty="0">
                <a:solidFill>
                  <a:srgbClr val="C00000"/>
                </a:solidFill>
              </a:rPr>
              <a:t>帕里斯</a:t>
            </a:r>
            <a:r>
              <a:rPr lang="zh-CN" altLang="en-US" dirty="0"/>
              <a:t>诱走了斯巴达的王后海伦，斯巴达人组织了希腊联军，远征特洛伊，经过了十年战争攻克了特洛伊城，珀琉斯之子，无敌</a:t>
            </a:r>
            <a:r>
              <a:rPr lang="zh-CN" altLang="en-US" dirty="0" smtClean="0"/>
              <a:t>的战神</a:t>
            </a:r>
            <a:r>
              <a:rPr lang="zh-CN" altLang="en-US" dirty="0" smtClean="0">
                <a:solidFill>
                  <a:srgbClr val="FF0066"/>
                </a:solidFill>
              </a:rPr>
              <a:t>阿</a:t>
            </a:r>
            <a:r>
              <a:rPr lang="zh-CN" altLang="en-US" dirty="0">
                <a:solidFill>
                  <a:srgbClr val="FF0066"/>
                </a:solidFill>
              </a:rPr>
              <a:t>喀琉斯</a:t>
            </a:r>
            <a:r>
              <a:rPr lang="zh-CN" altLang="en-US" dirty="0"/>
              <a:t>战死。</a:t>
            </a:r>
          </a:p>
        </p:txBody>
      </p:sp>
      <p:grpSp>
        <p:nvGrpSpPr>
          <p:cNvPr id="4" name="组合 3">
            <a:extLst>
              <a:ext uri="{FF2B5EF4-FFF2-40B4-BE49-F238E27FC236}">
                <a16:creationId xmlns:a16="http://schemas.microsoft.com/office/drawing/2014/main" xmlns="" id="{F2E7C16B-C2E4-4CAF-8ACC-75D4958B87EB}"/>
              </a:ext>
            </a:extLst>
          </p:cNvPr>
          <p:cNvGrpSpPr/>
          <p:nvPr/>
        </p:nvGrpSpPr>
        <p:grpSpPr>
          <a:xfrm>
            <a:off x="199228" y="353544"/>
            <a:ext cx="3185419" cy="466490"/>
            <a:chOff x="199226" y="353544"/>
            <a:chExt cx="3185419" cy="466490"/>
          </a:xfrm>
        </p:grpSpPr>
        <p:sp>
          <p:nvSpPr>
            <p:cNvPr id="5" name="Freeform 5">
              <a:extLst>
                <a:ext uri="{FF2B5EF4-FFF2-40B4-BE49-F238E27FC236}">
                  <a16:creationId xmlns:a16="http://schemas.microsoft.com/office/drawing/2014/main" xmlns="" id="{A65771BA-E760-4F42-8732-614F5E36F99D}"/>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6" name="Freeform 6">
              <a:extLst>
                <a:ext uri="{FF2B5EF4-FFF2-40B4-BE49-F238E27FC236}">
                  <a16:creationId xmlns:a16="http://schemas.microsoft.com/office/drawing/2014/main" xmlns="" id="{DAFBD247-F472-4FCD-8134-C8B5F796600F}"/>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7" name="Freeform 7">
              <a:extLst>
                <a:ext uri="{FF2B5EF4-FFF2-40B4-BE49-F238E27FC236}">
                  <a16:creationId xmlns:a16="http://schemas.microsoft.com/office/drawing/2014/main" xmlns="" id="{FD8FD400-518A-4A5B-BA3F-6D9CBFEF9064}"/>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8" name="TextBox 54">
              <a:extLst>
                <a:ext uri="{FF2B5EF4-FFF2-40B4-BE49-F238E27FC236}">
                  <a16:creationId xmlns:a16="http://schemas.microsoft.com/office/drawing/2014/main" xmlns="" id="{9E73B6DE-1D96-4212-AC53-10760FDA2A8A}"/>
                </a:ext>
              </a:extLst>
            </p:cNvPr>
            <p:cNvSpPr txBox="1"/>
            <p:nvPr/>
          </p:nvSpPr>
          <p:spPr>
            <a:xfrm>
              <a:off x="615627" y="364150"/>
              <a:ext cx="2769018"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9.4</a:t>
              </a:r>
              <a:r>
                <a:rPr lang="en-US" altLang="zh-CN" sz="24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特洛伊木马</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2136495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5461"/>
            <a:ext cx="9128370" cy="5134708"/>
          </a:xfrm>
          <a:prstGeom prst="rect">
            <a:avLst/>
          </a:prstGeom>
        </p:spPr>
      </p:pic>
      <p:pic>
        <p:nvPicPr>
          <p:cNvPr id="6" name="内容占位符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 y="1037492"/>
            <a:ext cx="9129346" cy="5134708"/>
          </a:xfrm>
          <a:prstGeom prst="rect">
            <a:avLst/>
          </a:prstGeom>
          <a:noFill/>
          <a:ln w="9525">
            <a:noFill/>
            <a:miter lim="800000"/>
            <a:headEnd/>
            <a:tailEnd/>
          </a:ln>
        </p:spPr>
      </p:pic>
    </p:spTree>
    <p:extLst>
      <p:ext uri="{BB962C8B-B14F-4D97-AF65-F5344CB8AC3E}">
        <p14:creationId xmlns:p14="http://schemas.microsoft.com/office/powerpoint/2010/main" val="158202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特洛伊木马演员”的图片搜索结果">
            <a:extLst>
              <a:ext uri="{FF2B5EF4-FFF2-40B4-BE49-F238E27FC236}">
                <a16:creationId xmlns:a16="http://schemas.microsoft.com/office/drawing/2014/main" xmlns="" id="{A202C99D-3C85-40BA-BE01-54E60D206F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4384" y="94005"/>
            <a:ext cx="4671696" cy="6763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6278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3440" y="365128"/>
            <a:ext cx="3851910" cy="1325563"/>
          </a:xfrm>
        </p:spPr>
        <p:txBody>
          <a:bodyPr/>
          <a:lstStyle/>
          <a:p>
            <a:r>
              <a:rPr lang="zh-CN" altLang="en-US" dirty="0"/>
              <a:t>熊猫烧香</a:t>
            </a:r>
          </a:p>
        </p:txBody>
      </p:sp>
      <p:sp>
        <p:nvSpPr>
          <p:cNvPr id="3" name="内容占位符 2"/>
          <p:cNvSpPr>
            <a:spLocks noGrp="1"/>
          </p:cNvSpPr>
          <p:nvPr>
            <p:ph idx="1"/>
          </p:nvPr>
        </p:nvSpPr>
        <p:spPr/>
        <p:txBody>
          <a:bodyPr>
            <a:normAutofit/>
          </a:bodyPr>
          <a:lstStyle/>
          <a:p>
            <a:pPr lvl="1"/>
            <a:r>
              <a:rPr lang="zh-CN" altLang="en-US" dirty="0" smtClean="0"/>
              <a:t>病毒</a:t>
            </a:r>
            <a:r>
              <a:rPr lang="zh-CN" altLang="en-US" dirty="0"/>
              <a:t>会删除扩展名为</a:t>
            </a:r>
            <a:r>
              <a:rPr lang="en-US" altLang="zh-CN" dirty="0" err="1"/>
              <a:t>gho</a:t>
            </a:r>
            <a:r>
              <a:rPr lang="zh-CN" altLang="en-US" dirty="0"/>
              <a:t>的文件，使用户无法使用</a:t>
            </a:r>
            <a:r>
              <a:rPr lang="en-US" altLang="zh-CN" dirty="0"/>
              <a:t>ghost</a:t>
            </a:r>
            <a:r>
              <a:rPr lang="zh-CN" altLang="en-US" dirty="0"/>
              <a:t>软件恢复操作系统。</a:t>
            </a:r>
            <a:endParaRPr lang="en-US" altLang="zh-CN" dirty="0"/>
          </a:p>
          <a:p>
            <a:pPr lvl="1"/>
            <a:r>
              <a:rPr lang="zh-CN" altLang="en-US" dirty="0"/>
              <a:t>“熊猫烧香”感染系统的</a:t>
            </a:r>
            <a:r>
              <a:rPr lang="en-US" altLang="zh-CN" dirty="0"/>
              <a:t>.exe .com. </a:t>
            </a:r>
            <a:r>
              <a:rPr lang="en-US" altLang="zh-CN" dirty="0" err="1"/>
              <a:t>f.src</a:t>
            </a:r>
            <a:r>
              <a:rPr lang="en-US" altLang="zh-CN" dirty="0"/>
              <a:t> .html.asp</a:t>
            </a:r>
            <a:r>
              <a:rPr lang="zh-CN" altLang="en-US" dirty="0"/>
              <a:t>文件，添加病毒网址，导致用户一打开这些网页文件，</a:t>
            </a:r>
            <a:r>
              <a:rPr lang="en-US" altLang="zh-CN" dirty="0"/>
              <a:t>IE</a:t>
            </a:r>
            <a:r>
              <a:rPr lang="zh-CN" altLang="en-US" dirty="0"/>
              <a:t>就会自动连接到指定的病毒网址中下载病毒。</a:t>
            </a:r>
            <a:endParaRPr lang="en-US" altLang="zh-CN" dirty="0"/>
          </a:p>
          <a:p>
            <a:pPr lvl="1"/>
            <a:r>
              <a:rPr lang="zh-CN" altLang="en-US" dirty="0"/>
              <a:t>可以通过</a:t>
            </a:r>
            <a:r>
              <a:rPr lang="en-US" altLang="zh-CN" dirty="0"/>
              <a:t>U</a:t>
            </a:r>
            <a:r>
              <a:rPr lang="zh-CN" altLang="en-US" dirty="0"/>
              <a:t>盘和移动硬盘等方式进行传播，并且利用</a:t>
            </a:r>
            <a:r>
              <a:rPr lang="en-US" altLang="zh-CN" dirty="0"/>
              <a:t>Windows</a:t>
            </a:r>
            <a:r>
              <a:rPr lang="zh-CN" altLang="en-US" dirty="0"/>
              <a:t>系统的自动播放功能来运行</a:t>
            </a:r>
            <a:endParaRPr lang="en-US" altLang="zh-CN" dirty="0"/>
          </a:p>
          <a:p>
            <a:pPr lvl="1"/>
            <a:r>
              <a:rPr lang="zh-CN" altLang="en-US" dirty="0"/>
              <a:t>“熊猫烧香”还可以通过共享文件夹、用户简单密码等多种方式进行传播。</a:t>
            </a:r>
          </a:p>
        </p:txBody>
      </p:sp>
      <p:grpSp>
        <p:nvGrpSpPr>
          <p:cNvPr id="9" name="组合 8">
            <a:extLst>
              <a:ext uri="{FF2B5EF4-FFF2-40B4-BE49-F238E27FC236}">
                <a16:creationId xmlns:a16="http://schemas.microsoft.com/office/drawing/2014/main" xmlns="" id="{5611EF10-3C03-43E0-856B-1F9DA30DA8DA}"/>
              </a:ext>
            </a:extLst>
          </p:cNvPr>
          <p:cNvGrpSpPr/>
          <p:nvPr/>
        </p:nvGrpSpPr>
        <p:grpSpPr>
          <a:xfrm>
            <a:off x="199228" y="353544"/>
            <a:ext cx="3185419" cy="466490"/>
            <a:chOff x="199226" y="353544"/>
            <a:chExt cx="3185419" cy="466490"/>
          </a:xfrm>
        </p:grpSpPr>
        <p:sp>
          <p:nvSpPr>
            <p:cNvPr id="10" name="Freeform 5">
              <a:extLst>
                <a:ext uri="{FF2B5EF4-FFF2-40B4-BE49-F238E27FC236}">
                  <a16:creationId xmlns:a16="http://schemas.microsoft.com/office/drawing/2014/main" xmlns="" id="{02BF6F57-6416-45CC-9F29-3BBAA650F5C0}"/>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1" name="Freeform 6">
              <a:extLst>
                <a:ext uri="{FF2B5EF4-FFF2-40B4-BE49-F238E27FC236}">
                  <a16:creationId xmlns:a16="http://schemas.microsoft.com/office/drawing/2014/main" xmlns="" id="{31B19970-22E1-4104-AB0B-2A33B74226D2}"/>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2" name="Freeform 7">
              <a:extLst>
                <a:ext uri="{FF2B5EF4-FFF2-40B4-BE49-F238E27FC236}">
                  <a16:creationId xmlns:a16="http://schemas.microsoft.com/office/drawing/2014/main" xmlns="" id="{ED70FC68-9D92-4FBA-AA20-31CE8966EA62}"/>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3" name="TextBox 54">
              <a:extLst>
                <a:ext uri="{FF2B5EF4-FFF2-40B4-BE49-F238E27FC236}">
                  <a16:creationId xmlns:a16="http://schemas.microsoft.com/office/drawing/2014/main" xmlns="" id="{C1300AC3-85CC-498B-8074-57D28E77AA9A}"/>
                </a:ext>
              </a:extLst>
            </p:cNvPr>
            <p:cNvSpPr txBox="1"/>
            <p:nvPr/>
          </p:nvSpPr>
          <p:spPr>
            <a:xfrm>
              <a:off x="615627" y="364150"/>
              <a:ext cx="2769018"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9.1</a:t>
              </a:r>
              <a:r>
                <a:rPr lang="en-US" altLang="zh-CN" sz="24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恶意代码</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49174533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idx="1"/>
          </p:nvPr>
        </p:nvSpPr>
        <p:spPr>
          <a:xfrm>
            <a:off x="628650" y="1148082"/>
            <a:ext cx="7886700" cy="5028883"/>
          </a:xfrm>
        </p:spPr>
        <p:txBody>
          <a:bodyPr>
            <a:noAutofit/>
          </a:bodyPr>
          <a:lstStyle/>
          <a:p>
            <a:pPr eaLnBrk="1" hangingPunct="1"/>
            <a:r>
              <a:rPr lang="zh-CN" altLang="en-US" sz="3200" dirty="0"/>
              <a:t>计算机木马</a:t>
            </a:r>
          </a:p>
          <a:p>
            <a:pPr lvl="1" eaLnBrk="1" hangingPunct="1"/>
            <a:r>
              <a:rPr lang="zh-CN" altLang="en-US" sz="2800" dirty="0"/>
              <a:t>特洛伊木马用来比喻在敌方营垒里埋下伏兵里应外合的活动。如今黑客程序借用其名，有</a:t>
            </a:r>
            <a:r>
              <a:rPr lang="zh-CN" altLang="en-US" sz="2800" dirty="0">
                <a:latin typeface="华文中宋" pitchFamily="2" charset="-122"/>
              </a:rPr>
              <a:t>“</a:t>
            </a:r>
            <a:r>
              <a:rPr lang="zh-CN" altLang="en-US" sz="2800" dirty="0"/>
              <a:t>一经潜入，后患无穷</a:t>
            </a:r>
            <a:r>
              <a:rPr lang="zh-CN" altLang="en-US" sz="2800" dirty="0">
                <a:latin typeface="华文中宋" pitchFamily="2" charset="-122"/>
              </a:rPr>
              <a:t>”</a:t>
            </a:r>
            <a:r>
              <a:rPr lang="zh-CN" altLang="en-US" sz="2800" dirty="0"/>
              <a:t>之意。 </a:t>
            </a:r>
          </a:p>
          <a:p>
            <a:pPr lvl="1" eaLnBrk="1" hangingPunct="1"/>
            <a:r>
              <a:rPr lang="zh-CN" altLang="en-US" sz="2800" dirty="0"/>
              <a:t>特洛伊木马</a:t>
            </a:r>
            <a:r>
              <a:rPr lang="zh-CN" altLang="en-US" sz="2800" dirty="0">
                <a:solidFill>
                  <a:srgbClr val="6600FF"/>
                </a:solidFill>
              </a:rPr>
              <a:t>没有复制能力</a:t>
            </a:r>
            <a:endParaRPr lang="en-US" altLang="zh-CN" sz="2800" dirty="0"/>
          </a:p>
          <a:p>
            <a:pPr lvl="2" eaLnBrk="1" hangingPunct="1"/>
            <a:r>
              <a:rPr lang="zh-CN" altLang="en-US" sz="2400" dirty="0"/>
              <a:t>它的特点是伪装成一个实用工具或者一个可爱的游戏，这会诱使用户将其安装在</a:t>
            </a:r>
            <a:r>
              <a:rPr lang="en-US" altLang="zh-CN" sz="2400" dirty="0"/>
              <a:t>PC</a:t>
            </a:r>
            <a:r>
              <a:rPr lang="zh-CN" altLang="en-US" sz="2400" dirty="0"/>
              <a:t>或者服务器上。</a:t>
            </a:r>
          </a:p>
          <a:p>
            <a:pPr lvl="1" eaLnBrk="1" hangingPunct="1"/>
            <a:r>
              <a:rPr lang="zh-CN" altLang="en-US" sz="2800" dirty="0"/>
              <a:t>完整的木马程序一般由两个部分组成</a:t>
            </a:r>
            <a:endParaRPr lang="en-US" altLang="zh-CN" sz="2800" dirty="0"/>
          </a:p>
          <a:p>
            <a:pPr lvl="2" eaLnBrk="1" hangingPunct="1"/>
            <a:r>
              <a:rPr lang="zh-CN" altLang="en-US" sz="2400" dirty="0"/>
              <a:t>一个是服务器程序，一个是控制器程序。</a:t>
            </a:r>
            <a:r>
              <a:rPr lang="zh-CN" altLang="en-US" sz="2400" dirty="0">
                <a:solidFill>
                  <a:srgbClr val="6600FF"/>
                </a:solidFill>
                <a:latin typeface="华文中宋" pitchFamily="2" charset="-122"/>
              </a:rPr>
              <a:t>“</a:t>
            </a:r>
            <a:r>
              <a:rPr lang="zh-CN" altLang="en-US" sz="2400" dirty="0">
                <a:solidFill>
                  <a:srgbClr val="6600FF"/>
                </a:solidFill>
              </a:rPr>
              <a:t>中了木马</a:t>
            </a:r>
            <a:r>
              <a:rPr lang="zh-CN" altLang="en-US" sz="2400" dirty="0">
                <a:solidFill>
                  <a:srgbClr val="6600FF"/>
                </a:solidFill>
                <a:latin typeface="华文中宋" pitchFamily="2" charset="-122"/>
              </a:rPr>
              <a:t>”</a:t>
            </a:r>
            <a:r>
              <a:rPr lang="zh-CN" altLang="en-US" sz="2400" dirty="0">
                <a:solidFill>
                  <a:srgbClr val="6600FF"/>
                </a:solidFill>
              </a:rPr>
              <a:t> 指</a:t>
            </a:r>
            <a:r>
              <a:rPr lang="zh-CN" altLang="en-US" sz="2800" dirty="0">
                <a:solidFill>
                  <a:srgbClr val="0000FF"/>
                </a:solidFill>
                <a:effectLst>
                  <a:outerShdw blurRad="38100" dist="38100" dir="2700000" algn="tl">
                    <a:srgbClr val="000000">
                      <a:alpha val="43137"/>
                    </a:srgbClr>
                  </a:outerShdw>
                </a:effectLst>
                <a:latin typeface="+mj-ea"/>
                <a:ea typeface="+mj-ea"/>
              </a:rPr>
              <a:t>安装了木马的服务器程序</a:t>
            </a:r>
            <a:r>
              <a:rPr lang="zh-CN" altLang="en-US" sz="2400" dirty="0"/>
              <a:t>，拥有控制器程序的人就可以通过网络控制你的电脑。</a:t>
            </a:r>
          </a:p>
        </p:txBody>
      </p:sp>
      <p:grpSp>
        <p:nvGrpSpPr>
          <p:cNvPr id="6" name="组合 5">
            <a:extLst>
              <a:ext uri="{FF2B5EF4-FFF2-40B4-BE49-F238E27FC236}">
                <a16:creationId xmlns:a16="http://schemas.microsoft.com/office/drawing/2014/main" xmlns="" id="{B32E84C4-8CD1-41FE-88C1-87648D92775C}"/>
              </a:ext>
            </a:extLst>
          </p:cNvPr>
          <p:cNvGrpSpPr/>
          <p:nvPr/>
        </p:nvGrpSpPr>
        <p:grpSpPr>
          <a:xfrm>
            <a:off x="199228" y="353544"/>
            <a:ext cx="3185419" cy="466490"/>
            <a:chOff x="199226" y="353544"/>
            <a:chExt cx="3185419" cy="466490"/>
          </a:xfrm>
        </p:grpSpPr>
        <p:sp>
          <p:nvSpPr>
            <p:cNvPr id="7" name="Freeform 5">
              <a:extLst>
                <a:ext uri="{FF2B5EF4-FFF2-40B4-BE49-F238E27FC236}">
                  <a16:creationId xmlns:a16="http://schemas.microsoft.com/office/drawing/2014/main" xmlns="" id="{F4E87C9C-116A-4B23-B1C7-DAD4EFFEAC75}"/>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8" name="Freeform 6">
              <a:extLst>
                <a:ext uri="{FF2B5EF4-FFF2-40B4-BE49-F238E27FC236}">
                  <a16:creationId xmlns:a16="http://schemas.microsoft.com/office/drawing/2014/main" xmlns="" id="{72AAE996-6AB9-436B-8ACD-907919BED2C8}"/>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9" name="Freeform 7">
              <a:extLst>
                <a:ext uri="{FF2B5EF4-FFF2-40B4-BE49-F238E27FC236}">
                  <a16:creationId xmlns:a16="http://schemas.microsoft.com/office/drawing/2014/main" xmlns="" id="{5C5C4A72-36BA-42AE-A600-F209245E1BEE}"/>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0" name="TextBox 54">
              <a:extLst>
                <a:ext uri="{FF2B5EF4-FFF2-40B4-BE49-F238E27FC236}">
                  <a16:creationId xmlns:a16="http://schemas.microsoft.com/office/drawing/2014/main" xmlns="" id="{79AED41A-3DF7-4FCE-B3D3-69700B097327}"/>
                </a:ext>
              </a:extLst>
            </p:cNvPr>
            <p:cNvSpPr txBox="1"/>
            <p:nvPr/>
          </p:nvSpPr>
          <p:spPr>
            <a:xfrm>
              <a:off x="615627" y="364150"/>
              <a:ext cx="2769018"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9.4</a:t>
              </a:r>
              <a:r>
                <a:rPr lang="en-US" altLang="zh-CN" sz="24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特洛伊木马</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952030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9699">
                                            <p:txEl>
                                              <p:pRg st="2" end="2"/>
                                            </p:txEl>
                                          </p:spTgt>
                                        </p:tgtEl>
                                        <p:attrNameLst>
                                          <p:attrName>style.visibility</p:attrName>
                                        </p:attrNameLst>
                                      </p:cBhvr>
                                      <p:to>
                                        <p:strVal val="visible"/>
                                      </p:to>
                                    </p:set>
                                    <p:animEffect transition="in" filter="fade">
                                      <p:cBhvr>
                                        <p:cTn id="7" dur="500"/>
                                        <p:tgtEl>
                                          <p:spTgt spid="29699">
                                            <p:txEl>
                                              <p:pRg st="2" end="2"/>
                                            </p:txEl>
                                          </p:spTgt>
                                        </p:tgtEl>
                                      </p:cBhvr>
                                    </p:animEffect>
                                    <p:anim calcmode="lin" valueType="num">
                                      <p:cBhvr>
                                        <p:cTn id="8" dur="500" fill="hold"/>
                                        <p:tgtEl>
                                          <p:spTgt spid="29699">
                                            <p:txEl>
                                              <p:pRg st="2" end="2"/>
                                            </p:txEl>
                                          </p:spTgt>
                                        </p:tgtEl>
                                        <p:attrNameLst>
                                          <p:attrName>ppt_x</p:attrName>
                                        </p:attrNameLst>
                                      </p:cBhvr>
                                      <p:tavLst>
                                        <p:tav tm="0">
                                          <p:val>
                                            <p:strVal val="#ppt_x"/>
                                          </p:val>
                                        </p:tav>
                                        <p:tav tm="100000">
                                          <p:val>
                                            <p:strVal val="#ppt_x"/>
                                          </p:val>
                                        </p:tav>
                                      </p:tavLst>
                                    </p:anim>
                                    <p:anim calcmode="lin" valueType="num">
                                      <p:cBhvr>
                                        <p:cTn id="9" dur="500" fill="hold"/>
                                        <p:tgtEl>
                                          <p:spTgt spid="29699">
                                            <p:txEl>
                                              <p:pRg st="2" end="2"/>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29699">
                                            <p:txEl>
                                              <p:pRg st="3" end="3"/>
                                            </p:txEl>
                                          </p:spTgt>
                                        </p:tgtEl>
                                        <p:attrNameLst>
                                          <p:attrName>style.visibility</p:attrName>
                                        </p:attrNameLst>
                                      </p:cBhvr>
                                      <p:to>
                                        <p:strVal val="visible"/>
                                      </p:to>
                                    </p:set>
                                    <p:animEffect transition="in" filter="fade">
                                      <p:cBhvr>
                                        <p:cTn id="13" dur="500"/>
                                        <p:tgtEl>
                                          <p:spTgt spid="29699">
                                            <p:txEl>
                                              <p:pRg st="3" end="3"/>
                                            </p:txEl>
                                          </p:spTgt>
                                        </p:tgtEl>
                                      </p:cBhvr>
                                    </p:animEffect>
                                    <p:anim calcmode="lin" valueType="num">
                                      <p:cBhvr>
                                        <p:cTn id="14" dur="500" fill="hold"/>
                                        <p:tgtEl>
                                          <p:spTgt spid="29699">
                                            <p:txEl>
                                              <p:pRg st="3" end="3"/>
                                            </p:txEl>
                                          </p:spTgt>
                                        </p:tgtEl>
                                        <p:attrNameLst>
                                          <p:attrName>ppt_x</p:attrName>
                                        </p:attrNameLst>
                                      </p:cBhvr>
                                      <p:tavLst>
                                        <p:tav tm="0">
                                          <p:val>
                                            <p:strVal val="#ppt_x"/>
                                          </p:val>
                                        </p:tav>
                                        <p:tav tm="100000">
                                          <p:val>
                                            <p:strVal val="#ppt_x"/>
                                          </p:val>
                                        </p:tav>
                                      </p:tavLst>
                                    </p:anim>
                                    <p:anim calcmode="lin" valueType="num">
                                      <p:cBhvr>
                                        <p:cTn id="15" dur="500" fill="hold"/>
                                        <p:tgtEl>
                                          <p:spTgt spid="2969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29699">
                                            <p:txEl>
                                              <p:pRg st="4" end="4"/>
                                            </p:txEl>
                                          </p:spTgt>
                                        </p:tgtEl>
                                        <p:attrNameLst>
                                          <p:attrName>style.visibility</p:attrName>
                                        </p:attrNameLst>
                                      </p:cBhvr>
                                      <p:to>
                                        <p:strVal val="visible"/>
                                      </p:to>
                                    </p:set>
                                    <p:animEffect transition="in" filter="fade">
                                      <p:cBhvr>
                                        <p:cTn id="20" dur="500"/>
                                        <p:tgtEl>
                                          <p:spTgt spid="29699">
                                            <p:txEl>
                                              <p:pRg st="4" end="4"/>
                                            </p:txEl>
                                          </p:spTgt>
                                        </p:tgtEl>
                                      </p:cBhvr>
                                    </p:animEffect>
                                    <p:anim calcmode="lin" valueType="num">
                                      <p:cBhvr>
                                        <p:cTn id="21" dur="500" fill="hold"/>
                                        <p:tgtEl>
                                          <p:spTgt spid="29699">
                                            <p:txEl>
                                              <p:pRg st="4" end="4"/>
                                            </p:txEl>
                                          </p:spTgt>
                                        </p:tgtEl>
                                        <p:attrNameLst>
                                          <p:attrName>ppt_x</p:attrName>
                                        </p:attrNameLst>
                                      </p:cBhvr>
                                      <p:tavLst>
                                        <p:tav tm="0">
                                          <p:val>
                                            <p:strVal val="#ppt_x"/>
                                          </p:val>
                                        </p:tav>
                                        <p:tav tm="100000">
                                          <p:val>
                                            <p:strVal val="#ppt_x"/>
                                          </p:val>
                                        </p:tav>
                                      </p:tavLst>
                                    </p:anim>
                                    <p:anim calcmode="lin" valueType="num">
                                      <p:cBhvr>
                                        <p:cTn id="22" dur="500" fill="hold"/>
                                        <p:tgtEl>
                                          <p:spTgt spid="29699">
                                            <p:txEl>
                                              <p:pRg st="4" end="4"/>
                                            </p:txEl>
                                          </p:spTgt>
                                        </p:tgtEl>
                                        <p:attrNameLst>
                                          <p:attrName>ppt_y</p:attrName>
                                        </p:attrNameLst>
                                      </p:cBhvr>
                                      <p:tavLst>
                                        <p:tav tm="0">
                                          <p:val>
                                            <p:strVal val="#ppt_y+.1"/>
                                          </p:val>
                                        </p:tav>
                                        <p:tav tm="100000">
                                          <p:val>
                                            <p:strVal val="#ppt_y"/>
                                          </p:val>
                                        </p:tav>
                                      </p:tavLst>
                                    </p:anim>
                                  </p:childTnLst>
                                </p:cTn>
                              </p:par>
                            </p:childTnLst>
                          </p:cTn>
                        </p:par>
                        <p:par>
                          <p:cTn id="23" fill="hold">
                            <p:stCondLst>
                              <p:cond delay="500"/>
                            </p:stCondLst>
                            <p:childTnLst>
                              <p:par>
                                <p:cTn id="24" presetID="42" presetClass="entr" presetSubtype="0" fill="hold" nodeType="afterEffect">
                                  <p:stCondLst>
                                    <p:cond delay="0"/>
                                  </p:stCondLst>
                                  <p:childTnLst>
                                    <p:set>
                                      <p:cBhvr>
                                        <p:cTn id="25" dur="1" fill="hold">
                                          <p:stCondLst>
                                            <p:cond delay="0"/>
                                          </p:stCondLst>
                                        </p:cTn>
                                        <p:tgtEl>
                                          <p:spTgt spid="29699">
                                            <p:txEl>
                                              <p:pRg st="5" end="5"/>
                                            </p:txEl>
                                          </p:spTgt>
                                        </p:tgtEl>
                                        <p:attrNameLst>
                                          <p:attrName>style.visibility</p:attrName>
                                        </p:attrNameLst>
                                      </p:cBhvr>
                                      <p:to>
                                        <p:strVal val="visible"/>
                                      </p:to>
                                    </p:set>
                                    <p:animEffect transition="in" filter="fade">
                                      <p:cBhvr>
                                        <p:cTn id="26" dur="500"/>
                                        <p:tgtEl>
                                          <p:spTgt spid="29699">
                                            <p:txEl>
                                              <p:pRg st="5" end="5"/>
                                            </p:txEl>
                                          </p:spTgt>
                                        </p:tgtEl>
                                      </p:cBhvr>
                                    </p:animEffect>
                                    <p:anim calcmode="lin" valueType="num">
                                      <p:cBhvr>
                                        <p:cTn id="27" dur="500" fill="hold"/>
                                        <p:tgtEl>
                                          <p:spTgt spid="29699">
                                            <p:txEl>
                                              <p:pRg st="5" end="5"/>
                                            </p:txEl>
                                          </p:spTgt>
                                        </p:tgtEl>
                                        <p:attrNameLst>
                                          <p:attrName>ppt_x</p:attrName>
                                        </p:attrNameLst>
                                      </p:cBhvr>
                                      <p:tavLst>
                                        <p:tav tm="0">
                                          <p:val>
                                            <p:strVal val="#ppt_x"/>
                                          </p:val>
                                        </p:tav>
                                        <p:tav tm="100000">
                                          <p:val>
                                            <p:strVal val="#ppt_x"/>
                                          </p:val>
                                        </p:tav>
                                      </p:tavLst>
                                    </p:anim>
                                    <p:anim calcmode="lin" valueType="num">
                                      <p:cBhvr>
                                        <p:cTn id="28" dur="500" fill="hold"/>
                                        <p:tgtEl>
                                          <p:spTgt spid="29699">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p:cNvSpPr>
            <a:spLocks noGrp="1" noChangeArrowheads="1"/>
          </p:cNvSpPr>
          <p:nvPr>
            <p:ph idx="1"/>
          </p:nvPr>
        </p:nvSpPr>
        <p:spPr>
          <a:xfrm>
            <a:off x="628650" y="955040"/>
            <a:ext cx="7886700" cy="5699760"/>
          </a:xfrm>
        </p:spPr>
        <p:txBody>
          <a:bodyPr>
            <a:normAutofit/>
          </a:bodyPr>
          <a:lstStyle/>
          <a:p>
            <a:pPr eaLnBrk="1" hangingPunct="1"/>
            <a:r>
              <a:rPr lang="zh-CN" altLang="en-US" sz="3200" dirty="0"/>
              <a:t>计算机木马的特点</a:t>
            </a:r>
          </a:p>
          <a:p>
            <a:pPr lvl="1" eaLnBrk="1" hangingPunct="1"/>
            <a:r>
              <a:rPr lang="en-US" altLang="zh-CN" sz="2800" dirty="0"/>
              <a:t>1 </a:t>
            </a:r>
            <a:r>
              <a:rPr lang="zh-CN" altLang="en-US" sz="2800" dirty="0"/>
              <a:t>隐蔽性（伪装性）</a:t>
            </a:r>
          </a:p>
          <a:p>
            <a:pPr lvl="2" eaLnBrk="1" hangingPunct="1">
              <a:lnSpc>
                <a:spcPct val="110000"/>
              </a:lnSpc>
            </a:pPr>
            <a:r>
              <a:rPr lang="zh-CN" altLang="en-US" sz="2400" dirty="0"/>
              <a:t>木马是</a:t>
            </a:r>
            <a:r>
              <a:rPr lang="zh-CN" altLang="en-US" sz="2800" dirty="0">
                <a:solidFill>
                  <a:srgbClr val="0000FF"/>
                </a:solidFill>
                <a:effectLst>
                  <a:outerShdw blurRad="38100" dist="38100" dir="2700000" algn="tl">
                    <a:srgbClr val="000000">
                      <a:alpha val="43137"/>
                    </a:srgbClr>
                  </a:outerShdw>
                </a:effectLst>
                <a:latin typeface="+mj-ea"/>
                <a:ea typeface="+mj-ea"/>
              </a:rPr>
              <a:t>地下工作者</a:t>
            </a:r>
            <a:r>
              <a:rPr lang="zh-CN" altLang="en-US" sz="2400" dirty="0"/>
              <a:t>，十分注重自身隐藏。</a:t>
            </a:r>
          </a:p>
          <a:p>
            <a:pPr lvl="2" eaLnBrk="1" hangingPunct="1">
              <a:lnSpc>
                <a:spcPct val="110000"/>
              </a:lnSpc>
            </a:pPr>
            <a:r>
              <a:rPr lang="zh-CN" altLang="en-US" sz="2400" dirty="0"/>
              <a:t>有些木马把服务器端和正常程序绑定成一个</a:t>
            </a:r>
            <a:r>
              <a:rPr lang="zh-CN" altLang="en-US" sz="2400" dirty="0" smtClean="0"/>
              <a:t>程序。</a:t>
            </a:r>
            <a:endParaRPr lang="zh-CN" altLang="en-US" sz="2400" dirty="0"/>
          </a:p>
          <a:p>
            <a:pPr lvl="2" eaLnBrk="1" hangingPunct="1">
              <a:lnSpc>
                <a:spcPct val="110000"/>
              </a:lnSpc>
            </a:pPr>
            <a:r>
              <a:rPr lang="zh-CN" altLang="en-US" sz="2400" dirty="0"/>
              <a:t>个别木马程序能把它自身的</a:t>
            </a:r>
            <a:r>
              <a:rPr lang="en-US" altLang="zh-CN" sz="2400" dirty="0"/>
              <a:t>exe</a:t>
            </a:r>
            <a:r>
              <a:rPr lang="zh-CN" altLang="en-US" sz="2400" dirty="0"/>
              <a:t>文件和服务端的图片文件绑定，浏览图片木马便侵人了系统。</a:t>
            </a:r>
          </a:p>
          <a:p>
            <a:pPr lvl="2" eaLnBrk="1" hangingPunct="1">
              <a:lnSpc>
                <a:spcPct val="110000"/>
              </a:lnSpc>
            </a:pPr>
            <a:r>
              <a:rPr lang="zh-CN" altLang="en-US" sz="2400" dirty="0">
                <a:solidFill>
                  <a:srgbClr val="FF0000"/>
                </a:solidFill>
              </a:rPr>
              <a:t>隐蔽性主要体现在以下几个方面</a:t>
            </a:r>
            <a:r>
              <a:rPr lang="en-US" altLang="zh-CN" sz="2400" dirty="0">
                <a:solidFill>
                  <a:srgbClr val="FF0000"/>
                </a:solidFill>
              </a:rPr>
              <a:t>:</a:t>
            </a:r>
          </a:p>
          <a:p>
            <a:pPr lvl="3" eaLnBrk="1" hangingPunct="1">
              <a:lnSpc>
                <a:spcPct val="110000"/>
              </a:lnSpc>
            </a:pPr>
            <a:r>
              <a:rPr lang="en-US" altLang="zh-CN" sz="2000" dirty="0"/>
              <a:t>(1)</a:t>
            </a:r>
            <a:r>
              <a:rPr lang="zh-CN" altLang="en-US" sz="2000" dirty="0"/>
              <a:t>不产生图标</a:t>
            </a:r>
          </a:p>
          <a:p>
            <a:pPr lvl="4" eaLnBrk="1" hangingPunct="1">
              <a:lnSpc>
                <a:spcPct val="110000"/>
              </a:lnSpc>
            </a:pPr>
            <a:r>
              <a:rPr lang="zh-CN" altLang="en-US" sz="2000" dirty="0"/>
              <a:t>木马运行不会在 </a:t>
            </a:r>
            <a:r>
              <a:rPr lang="en-US" altLang="zh-CN" sz="2000" dirty="0"/>
              <a:t>"</a:t>
            </a:r>
            <a:r>
              <a:rPr lang="zh-CN" altLang="en-US" sz="2000" dirty="0"/>
              <a:t>任务栏</a:t>
            </a:r>
            <a:r>
              <a:rPr lang="en-US" altLang="zh-CN" sz="2000" dirty="0"/>
              <a:t>"</a:t>
            </a:r>
            <a:r>
              <a:rPr lang="zh-CN" altLang="en-US" sz="2000" dirty="0"/>
              <a:t>中产生一个图标。</a:t>
            </a:r>
          </a:p>
          <a:p>
            <a:pPr lvl="3" eaLnBrk="1" hangingPunct="1">
              <a:lnSpc>
                <a:spcPct val="110000"/>
              </a:lnSpc>
            </a:pPr>
            <a:r>
              <a:rPr lang="en-US" altLang="zh-CN" sz="2000" dirty="0"/>
              <a:t>(2)</a:t>
            </a:r>
            <a:r>
              <a:rPr lang="zh-CN" altLang="en-US" sz="2000" dirty="0"/>
              <a:t>木马程序自动在任务管理器中隐藏，并以</a:t>
            </a:r>
            <a:r>
              <a:rPr lang="en-US" altLang="zh-CN" sz="2000" dirty="0"/>
              <a:t>"</a:t>
            </a:r>
            <a:r>
              <a:rPr lang="zh-CN" altLang="en-US" sz="2000" dirty="0"/>
              <a:t>系统服务</a:t>
            </a:r>
            <a:r>
              <a:rPr lang="en-US" altLang="zh-CN" sz="2000" dirty="0"/>
              <a:t>"</a:t>
            </a:r>
            <a:r>
              <a:rPr lang="zh-CN" altLang="en-US" sz="2000" dirty="0"/>
              <a:t>的方式欺骗操作系统。 </a:t>
            </a:r>
          </a:p>
        </p:txBody>
      </p:sp>
      <p:grpSp>
        <p:nvGrpSpPr>
          <p:cNvPr id="6" name="组合 5">
            <a:extLst>
              <a:ext uri="{FF2B5EF4-FFF2-40B4-BE49-F238E27FC236}">
                <a16:creationId xmlns:a16="http://schemas.microsoft.com/office/drawing/2014/main" xmlns="" id="{676E4C6D-086F-4637-8E06-34E150D15E20}"/>
              </a:ext>
            </a:extLst>
          </p:cNvPr>
          <p:cNvGrpSpPr/>
          <p:nvPr/>
        </p:nvGrpSpPr>
        <p:grpSpPr>
          <a:xfrm>
            <a:off x="199228" y="353544"/>
            <a:ext cx="3185419" cy="466490"/>
            <a:chOff x="199226" y="353544"/>
            <a:chExt cx="3185419" cy="466490"/>
          </a:xfrm>
        </p:grpSpPr>
        <p:sp>
          <p:nvSpPr>
            <p:cNvPr id="7" name="Freeform 5">
              <a:extLst>
                <a:ext uri="{FF2B5EF4-FFF2-40B4-BE49-F238E27FC236}">
                  <a16:creationId xmlns:a16="http://schemas.microsoft.com/office/drawing/2014/main" xmlns="" id="{119C536D-9E86-46D4-B2D5-B7E63ACC8BD7}"/>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8" name="Freeform 6">
              <a:extLst>
                <a:ext uri="{FF2B5EF4-FFF2-40B4-BE49-F238E27FC236}">
                  <a16:creationId xmlns:a16="http://schemas.microsoft.com/office/drawing/2014/main" xmlns="" id="{EB523B13-00D7-4D9E-8893-E1C9B9888B4A}"/>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9" name="Freeform 7">
              <a:extLst>
                <a:ext uri="{FF2B5EF4-FFF2-40B4-BE49-F238E27FC236}">
                  <a16:creationId xmlns:a16="http://schemas.microsoft.com/office/drawing/2014/main" xmlns="" id="{D93CB8F9-5B8F-40E4-B680-C2D74095BBAA}"/>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0" name="TextBox 54">
              <a:extLst>
                <a:ext uri="{FF2B5EF4-FFF2-40B4-BE49-F238E27FC236}">
                  <a16:creationId xmlns:a16="http://schemas.microsoft.com/office/drawing/2014/main" xmlns="" id="{0591D5A8-9BF8-4F37-B642-8E9FCCD19E0E}"/>
                </a:ext>
              </a:extLst>
            </p:cNvPr>
            <p:cNvSpPr txBox="1"/>
            <p:nvPr/>
          </p:nvSpPr>
          <p:spPr>
            <a:xfrm>
              <a:off x="615627" y="364150"/>
              <a:ext cx="2769018"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9.4</a:t>
              </a:r>
              <a:r>
                <a:rPr lang="en-US" altLang="zh-CN" sz="24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特洛伊木马</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8924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23">
                                            <p:txEl>
                                              <p:pRg st="2" end="2"/>
                                            </p:txEl>
                                          </p:spTgt>
                                        </p:tgtEl>
                                        <p:attrNameLst>
                                          <p:attrName>style.visibility</p:attrName>
                                        </p:attrNameLst>
                                      </p:cBhvr>
                                      <p:to>
                                        <p:strVal val="visible"/>
                                      </p:to>
                                    </p:set>
                                    <p:anim calcmode="lin" valueType="num">
                                      <p:cBhvr additive="base">
                                        <p:cTn id="7" dur="500" fill="hold"/>
                                        <p:tgtEl>
                                          <p:spTgt spid="3072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072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723">
                                            <p:txEl>
                                              <p:pRg st="3" end="3"/>
                                            </p:txEl>
                                          </p:spTgt>
                                        </p:tgtEl>
                                        <p:attrNameLst>
                                          <p:attrName>style.visibility</p:attrName>
                                        </p:attrNameLst>
                                      </p:cBhvr>
                                      <p:to>
                                        <p:strVal val="visible"/>
                                      </p:to>
                                    </p:set>
                                    <p:anim calcmode="lin" valueType="num">
                                      <p:cBhvr additive="base">
                                        <p:cTn id="13" dur="500" fill="hold"/>
                                        <p:tgtEl>
                                          <p:spTgt spid="3072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072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723">
                                            <p:txEl>
                                              <p:pRg st="4" end="4"/>
                                            </p:txEl>
                                          </p:spTgt>
                                        </p:tgtEl>
                                        <p:attrNameLst>
                                          <p:attrName>style.visibility</p:attrName>
                                        </p:attrNameLst>
                                      </p:cBhvr>
                                      <p:to>
                                        <p:strVal val="visible"/>
                                      </p:to>
                                    </p:set>
                                    <p:anim calcmode="lin" valueType="num">
                                      <p:cBhvr additive="base">
                                        <p:cTn id="19" dur="500" fill="hold"/>
                                        <p:tgtEl>
                                          <p:spTgt spid="3072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072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0723">
                                            <p:txEl>
                                              <p:pRg st="5" end="5"/>
                                            </p:txEl>
                                          </p:spTgt>
                                        </p:tgtEl>
                                        <p:attrNameLst>
                                          <p:attrName>style.visibility</p:attrName>
                                        </p:attrNameLst>
                                      </p:cBhvr>
                                      <p:to>
                                        <p:strVal val="visible"/>
                                      </p:to>
                                    </p:set>
                                    <p:anim calcmode="lin" valueType="num">
                                      <p:cBhvr additive="base">
                                        <p:cTn id="25" dur="500" fill="hold"/>
                                        <p:tgtEl>
                                          <p:spTgt spid="3072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0723">
                                            <p:txEl>
                                              <p:pRg st="5" end="5"/>
                                            </p:txEl>
                                          </p:spTgt>
                                        </p:tgtEl>
                                        <p:attrNameLst>
                                          <p:attrName>ppt_y</p:attrName>
                                        </p:attrNameLst>
                                      </p:cBhvr>
                                      <p:tavLst>
                                        <p:tav tm="0">
                                          <p:val>
                                            <p:strVal val="1+#ppt_h/2"/>
                                          </p:val>
                                        </p:tav>
                                        <p:tav tm="100000">
                                          <p:val>
                                            <p:strVal val="#ppt_y"/>
                                          </p:val>
                                        </p:tav>
                                      </p:tavLst>
                                    </p:anim>
                                  </p:childTnLst>
                                </p:cTn>
                              </p:par>
                            </p:childTnLst>
                          </p:cTn>
                        </p:par>
                        <p:par>
                          <p:cTn id="27" fill="hold">
                            <p:stCondLst>
                              <p:cond delay="500"/>
                            </p:stCondLst>
                            <p:childTnLst>
                              <p:par>
                                <p:cTn id="28" presetID="2" presetClass="entr" presetSubtype="4" fill="hold" nodeType="afterEffect">
                                  <p:stCondLst>
                                    <p:cond delay="0"/>
                                  </p:stCondLst>
                                  <p:childTnLst>
                                    <p:set>
                                      <p:cBhvr>
                                        <p:cTn id="29" dur="1" fill="hold">
                                          <p:stCondLst>
                                            <p:cond delay="0"/>
                                          </p:stCondLst>
                                        </p:cTn>
                                        <p:tgtEl>
                                          <p:spTgt spid="30723">
                                            <p:txEl>
                                              <p:pRg st="6" end="6"/>
                                            </p:txEl>
                                          </p:spTgt>
                                        </p:tgtEl>
                                        <p:attrNameLst>
                                          <p:attrName>style.visibility</p:attrName>
                                        </p:attrNameLst>
                                      </p:cBhvr>
                                      <p:to>
                                        <p:strVal val="visible"/>
                                      </p:to>
                                    </p:set>
                                    <p:anim calcmode="lin" valueType="num">
                                      <p:cBhvr additive="base">
                                        <p:cTn id="30" dur="500" fill="hold"/>
                                        <p:tgtEl>
                                          <p:spTgt spid="30723">
                                            <p:txEl>
                                              <p:pRg st="6" end="6"/>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0723">
                                            <p:txEl>
                                              <p:pRg st="6" end="6"/>
                                            </p:txEl>
                                          </p:spTgt>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30723">
                                            <p:txEl>
                                              <p:pRg st="7" end="7"/>
                                            </p:txEl>
                                          </p:spTgt>
                                        </p:tgtEl>
                                        <p:attrNameLst>
                                          <p:attrName>style.visibility</p:attrName>
                                        </p:attrNameLst>
                                      </p:cBhvr>
                                      <p:to>
                                        <p:strVal val="visible"/>
                                      </p:to>
                                    </p:set>
                                    <p:anim calcmode="lin" valueType="num">
                                      <p:cBhvr additive="base">
                                        <p:cTn id="34" dur="500" fill="hold"/>
                                        <p:tgtEl>
                                          <p:spTgt spid="30723">
                                            <p:txEl>
                                              <p:pRg st="7" end="7"/>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072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30723">
                                            <p:txEl>
                                              <p:pRg st="8" end="8"/>
                                            </p:txEl>
                                          </p:spTgt>
                                        </p:tgtEl>
                                        <p:attrNameLst>
                                          <p:attrName>style.visibility</p:attrName>
                                        </p:attrNameLst>
                                      </p:cBhvr>
                                      <p:to>
                                        <p:strVal val="visible"/>
                                      </p:to>
                                    </p:set>
                                    <p:anim calcmode="lin" valueType="num">
                                      <p:cBhvr additive="base">
                                        <p:cTn id="40" dur="500" fill="hold"/>
                                        <p:tgtEl>
                                          <p:spTgt spid="30723">
                                            <p:txEl>
                                              <p:pRg st="8" end="8"/>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072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idx="1"/>
          </p:nvPr>
        </p:nvSpPr>
        <p:spPr>
          <a:xfrm>
            <a:off x="628650" y="1005842"/>
            <a:ext cx="7886700" cy="5171123"/>
          </a:xfrm>
        </p:spPr>
        <p:txBody>
          <a:bodyPr>
            <a:noAutofit/>
          </a:bodyPr>
          <a:lstStyle/>
          <a:p>
            <a:pPr lvl="3" eaLnBrk="1" hangingPunct="1"/>
            <a:r>
              <a:rPr lang="en-US" altLang="zh-CN" sz="2400" dirty="0"/>
              <a:t>(3)</a:t>
            </a:r>
            <a:r>
              <a:rPr lang="zh-CN" altLang="en-US" sz="2400" dirty="0"/>
              <a:t>捆绑文件</a:t>
            </a:r>
          </a:p>
          <a:p>
            <a:pPr lvl="4" eaLnBrk="1" hangingPunct="1"/>
            <a:r>
              <a:rPr lang="zh-CN" altLang="en-US" sz="2400" dirty="0"/>
              <a:t>将木马捆绑到一个安装程序上。</a:t>
            </a:r>
          </a:p>
          <a:p>
            <a:pPr lvl="3" eaLnBrk="1" hangingPunct="1"/>
            <a:r>
              <a:rPr lang="en-US" altLang="zh-CN" sz="2400" dirty="0"/>
              <a:t>(4)</a:t>
            </a:r>
            <a:r>
              <a:rPr lang="zh-CN" altLang="en-US" sz="2400" dirty="0"/>
              <a:t>出错显示</a:t>
            </a:r>
          </a:p>
          <a:p>
            <a:pPr lvl="4" eaLnBrk="1" hangingPunct="1"/>
            <a:r>
              <a:rPr lang="zh-CN" altLang="en-US" sz="2400" dirty="0"/>
              <a:t>用户打开木马时，弹出错误提示框 ，大多会定制成诸如 </a:t>
            </a:r>
            <a:r>
              <a:rPr lang="en-US" altLang="zh-CN" sz="2400" dirty="0"/>
              <a:t>"</a:t>
            </a:r>
            <a:r>
              <a:rPr lang="zh-CN" altLang="en-US" sz="2400" dirty="0"/>
              <a:t>文件已破坏，无法打开</a:t>
            </a:r>
            <a:r>
              <a:rPr lang="en-US" altLang="zh-CN" sz="2400" dirty="0"/>
              <a:t>!"</a:t>
            </a:r>
            <a:r>
              <a:rPr lang="zh-CN" altLang="en-US" sz="2400" dirty="0"/>
              <a:t>之类的信息。</a:t>
            </a:r>
          </a:p>
          <a:p>
            <a:pPr lvl="3" eaLnBrk="1" hangingPunct="1"/>
            <a:r>
              <a:rPr lang="en-US" altLang="zh-CN" sz="2400" dirty="0"/>
              <a:t>(5)</a:t>
            </a:r>
            <a:r>
              <a:rPr lang="zh-CN" altLang="en-US" sz="2400" dirty="0"/>
              <a:t>自我销毁</a:t>
            </a:r>
          </a:p>
          <a:p>
            <a:pPr lvl="4" eaLnBrk="1" hangingPunct="1"/>
            <a:r>
              <a:rPr lang="zh-CN" altLang="en-US" sz="2400" dirty="0"/>
              <a:t>安装木马后，源木马文件自动销毁，用户就很难找到木马的来源，很难删除木马。</a:t>
            </a:r>
          </a:p>
          <a:p>
            <a:pPr lvl="3" eaLnBrk="1" hangingPunct="1"/>
            <a:r>
              <a:rPr lang="en-US" altLang="zh-CN" sz="2400" dirty="0"/>
              <a:t>(6)</a:t>
            </a:r>
            <a:r>
              <a:rPr lang="zh-CN" altLang="en-US" sz="2400" dirty="0"/>
              <a:t>木马更名</a:t>
            </a:r>
          </a:p>
          <a:p>
            <a:pPr lvl="4" eaLnBrk="1" hangingPunct="1"/>
            <a:r>
              <a:rPr lang="zh-CN" altLang="en-US" sz="2400" dirty="0"/>
              <a:t>木马命名千奇百怪，伪装系统文件。</a:t>
            </a:r>
          </a:p>
          <a:p>
            <a:pPr lvl="4" eaLnBrk="1" hangingPunct="1"/>
            <a:r>
              <a:rPr lang="zh-CN" altLang="en-US" sz="2400" dirty="0"/>
              <a:t>例如</a:t>
            </a:r>
            <a:r>
              <a:rPr lang="en-US" altLang="zh-CN" sz="2400" dirty="0"/>
              <a:t>window.exe</a:t>
            </a:r>
            <a:r>
              <a:rPr lang="zh-CN" altLang="en-US" sz="2400" dirty="0"/>
              <a:t>，</a:t>
            </a:r>
            <a:r>
              <a:rPr lang="en-US" altLang="zh-CN" sz="2400" dirty="0"/>
              <a:t>iexplorer.exe</a:t>
            </a:r>
            <a:r>
              <a:rPr lang="zh-CN" altLang="en-US" sz="2400" dirty="0"/>
              <a:t>，</a:t>
            </a:r>
            <a:r>
              <a:rPr lang="en-US" altLang="zh-CN" sz="2400" dirty="0"/>
              <a:t>exlorer.exe</a:t>
            </a:r>
            <a:r>
              <a:rPr lang="zh-CN" altLang="en-US" sz="2400" dirty="0"/>
              <a:t>或更改后缀名，比如把</a:t>
            </a:r>
            <a:r>
              <a:rPr lang="en-US" altLang="zh-CN" sz="2400" dirty="0" err="1"/>
              <a:t>dll</a:t>
            </a:r>
            <a:r>
              <a:rPr lang="zh-CN" altLang="en-US" sz="2400" dirty="0"/>
              <a:t>改为</a:t>
            </a:r>
            <a:r>
              <a:rPr lang="en-US" altLang="zh-CN" sz="2400" dirty="0"/>
              <a:t>dl</a:t>
            </a:r>
            <a:r>
              <a:rPr lang="zh-CN" altLang="en-US" sz="2400" dirty="0"/>
              <a:t>等，不容易发现。</a:t>
            </a:r>
          </a:p>
        </p:txBody>
      </p:sp>
      <p:grpSp>
        <p:nvGrpSpPr>
          <p:cNvPr id="6" name="组合 5">
            <a:extLst>
              <a:ext uri="{FF2B5EF4-FFF2-40B4-BE49-F238E27FC236}">
                <a16:creationId xmlns:a16="http://schemas.microsoft.com/office/drawing/2014/main" xmlns="" id="{1E8C8AA0-EA9C-422E-AF03-5F03D8BAFDF8}"/>
              </a:ext>
            </a:extLst>
          </p:cNvPr>
          <p:cNvGrpSpPr/>
          <p:nvPr/>
        </p:nvGrpSpPr>
        <p:grpSpPr>
          <a:xfrm>
            <a:off x="199228" y="353544"/>
            <a:ext cx="3185419" cy="466490"/>
            <a:chOff x="199226" y="353544"/>
            <a:chExt cx="3185419" cy="466490"/>
          </a:xfrm>
        </p:grpSpPr>
        <p:sp>
          <p:nvSpPr>
            <p:cNvPr id="7" name="Freeform 5">
              <a:extLst>
                <a:ext uri="{FF2B5EF4-FFF2-40B4-BE49-F238E27FC236}">
                  <a16:creationId xmlns:a16="http://schemas.microsoft.com/office/drawing/2014/main" xmlns="" id="{34C913FB-C8F3-4BEA-BE75-F24B34F9B3ED}"/>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8" name="Freeform 6">
              <a:extLst>
                <a:ext uri="{FF2B5EF4-FFF2-40B4-BE49-F238E27FC236}">
                  <a16:creationId xmlns:a16="http://schemas.microsoft.com/office/drawing/2014/main" xmlns="" id="{7CA6E2B5-47C2-4521-8894-5E9ACF369687}"/>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9" name="Freeform 7">
              <a:extLst>
                <a:ext uri="{FF2B5EF4-FFF2-40B4-BE49-F238E27FC236}">
                  <a16:creationId xmlns:a16="http://schemas.microsoft.com/office/drawing/2014/main" xmlns="" id="{AAABB109-CFE7-47F5-81F0-F5512968AE3E}"/>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0" name="TextBox 54">
              <a:extLst>
                <a:ext uri="{FF2B5EF4-FFF2-40B4-BE49-F238E27FC236}">
                  <a16:creationId xmlns:a16="http://schemas.microsoft.com/office/drawing/2014/main" xmlns="" id="{D3440BE6-A883-4DDD-B06C-105C0B438A33}"/>
                </a:ext>
              </a:extLst>
            </p:cNvPr>
            <p:cNvSpPr txBox="1"/>
            <p:nvPr/>
          </p:nvSpPr>
          <p:spPr>
            <a:xfrm>
              <a:off x="615627" y="364150"/>
              <a:ext cx="2769018"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9.4</a:t>
              </a:r>
              <a:r>
                <a:rPr lang="en-US" altLang="zh-CN" sz="24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特洛伊木马</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5500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anim calcmode="lin" valueType="num">
                                      <p:cBhvr additive="base">
                                        <p:cTn id="7" dur="500" fill="hold"/>
                                        <p:tgtEl>
                                          <p:spTgt spid="3584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584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5843">
                                            <p:txEl>
                                              <p:pRg st="1" end="1"/>
                                            </p:txEl>
                                          </p:spTgt>
                                        </p:tgtEl>
                                        <p:attrNameLst>
                                          <p:attrName>style.visibility</p:attrName>
                                        </p:attrNameLst>
                                      </p:cBhvr>
                                      <p:to>
                                        <p:strVal val="visible"/>
                                      </p:to>
                                    </p:set>
                                    <p:anim calcmode="lin" valueType="num">
                                      <p:cBhvr additive="base">
                                        <p:cTn id="11" dur="500" fill="hold"/>
                                        <p:tgtEl>
                                          <p:spTgt spid="3584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584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5843">
                                            <p:txEl>
                                              <p:pRg st="2" end="2"/>
                                            </p:txEl>
                                          </p:spTgt>
                                        </p:tgtEl>
                                        <p:attrNameLst>
                                          <p:attrName>style.visibility</p:attrName>
                                        </p:attrNameLst>
                                      </p:cBhvr>
                                      <p:to>
                                        <p:strVal val="visible"/>
                                      </p:to>
                                    </p:set>
                                    <p:anim calcmode="lin" valueType="num">
                                      <p:cBhvr additive="base">
                                        <p:cTn id="17" dur="500" fill="hold"/>
                                        <p:tgtEl>
                                          <p:spTgt spid="3584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584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5843">
                                            <p:txEl>
                                              <p:pRg st="3" end="3"/>
                                            </p:txEl>
                                          </p:spTgt>
                                        </p:tgtEl>
                                        <p:attrNameLst>
                                          <p:attrName>style.visibility</p:attrName>
                                        </p:attrNameLst>
                                      </p:cBhvr>
                                      <p:to>
                                        <p:strVal val="visible"/>
                                      </p:to>
                                    </p:set>
                                    <p:anim calcmode="lin" valueType="num">
                                      <p:cBhvr additive="base">
                                        <p:cTn id="21" dur="500" fill="hold"/>
                                        <p:tgtEl>
                                          <p:spTgt spid="3584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584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5843">
                                            <p:txEl>
                                              <p:pRg st="4" end="4"/>
                                            </p:txEl>
                                          </p:spTgt>
                                        </p:tgtEl>
                                        <p:attrNameLst>
                                          <p:attrName>style.visibility</p:attrName>
                                        </p:attrNameLst>
                                      </p:cBhvr>
                                      <p:to>
                                        <p:strVal val="visible"/>
                                      </p:to>
                                    </p:set>
                                    <p:anim calcmode="lin" valueType="num">
                                      <p:cBhvr additive="base">
                                        <p:cTn id="27" dur="500" fill="hold"/>
                                        <p:tgtEl>
                                          <p:spTgt spid="3584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584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5843">
                                            <p:txEl>
                                              <p:pRg st="5" end="5"/>
                                            </p:txEl>
                                          </p:spTgt>
                                        </p:tgtEl>
                                        <p:attrNameLst>
                                          <p:attrName>style.visibility</p:attrName>
                                        </p:attrNameLst>
                                      </p:cBhvr>
                                      <p:to>
                                        <p:strVal val="visible"/>
                                      </p:to>
                                    </p:set>
                                    <p:anim calcmode="lin" valueType="num">
                                      <p:cBhvr additive="base">
                                        <p:cTn id="31" dur="500" fill="hold"/>
                                        <p:tgtEl>
                                          <p:spTgt spid="3584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584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5843">
                                            <p:txEl>
                                              <p:pRg st="6" end="6"/>
                                            </p:txEl>
                                          </p:spTgt>
                                        </p:tgtEl>
                                        <p:attrNameLst>
                                          <p:attrName>style.visibility</p:attrName>
                                        </p:attrNameLst>
                                      </p:cBhvr>
                                      <p:to>
                                        <p:strVal val="visible"/>
                                      </p:to>
                                    </p:set>
                                    <p:anim calcmode="lin" valueType="num">
                                      <p:cBhvr additive="base">
                                        <p:cTn id="37" dur="500" fill="hold"/>
                                        <p:tgtEl>
                                          <p:spTgt spid="3584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5843">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5843">
                                            <p:txEl>
                                              <p:pRg st="7" end="7"/>
                                            </p:txEl>
                                          </p:spTgt>
                                        </p:tgtEl>
                                        <p:attrNameLst>
                                          <p:attrName>style.visibility</p:attrName>
                                        </p:attrNameLst>
                                      </p:cBhvr>
                                      <p:to>
                                        <p:strVal val="visible"/>
                                      </p:to>
                                    </p:set>
                                    <p:anim calcmode="lin" valueType="num">
                                      <p:cBhvr additive="base">
                                        <p:cTn id="41" dur="500" fill="hold"/>
                                        <p:tgtEl>
                                          <p:spTgt spid="3584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5843">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5843">
                                            <p:txEl>
                                              <p:pRg st="8" end="8"/>
                                            </p:txEl>
                                          </p:spTgt>
                                        </p:tgtEl>
                                        <p:attrNameLst>
                                          <p:attrName>style.visibility</p:attrName>
                                        </p:attrNameLst>
                                      </p:cBhvr>
                                      <p:to>
                                        <p:strVal val="visible"/>
                                      </p:to>
                                    </p:set>
                                    <p:anim calcmode="lin" valueType="num">
                                      <p:cBhvr additive="base">
                                        <p:cTn id="45" dur="500" fill="hold"/>
                                        <p:tgtEl>
                                          <p:spTgt spid="35843">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584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ChangeArrowheads="1"/>
          </p:cNvSpPr>
          <p:nvPr>
            <p:ph idx="1"/>
          </p:nvPr>
        </p:nvSpPr>
        <p:spPr>
          <a:xfrm>
            <a:off x="628650" y="975362"/>
            <a:ext cx="7886700" cy="5201603"/>
          </a:xfrm>
        </p:spPr>
        <p:txBody>
          <a:bodyPr>
            <a:normAutofit/>
          </a:bodyPr>
          <a:lstStyle/>
          <a:p>
            <a:pPr lvl="1" eaLnBrk="1" hangingPunct="1"/>
            <a:r>
              <a:rPr lang="en-US" altLang="zh-CN" sz="3200" dirty="0"/>
              <a:t>2 </a:t>
            </a:r>
            <a:r>
              <a:rPr lang="zh-CN" altLang="en-US" sz="3200" dirty="0"/>
              <a:t>自动运行性</a:t>
            </a:r>
          </a:p>
          <a:p>
            <a:pPr lvl="2" eaLnBrk="1" hangingPunct="1"/>
            <a:r>
              <a:rPr lang="zh-CN" altLang="en-US" sz="2800" dirty="0"/>
              <a:t>木马必须在系统启动时启动，所以它必须潜入启动配置文件中。</a:t>
            </a:r>
          </a:p>
          <a:p>
            <a:pPr lvl="1" eaLnBrk="1" hangingPunct="1"/>
            <a:r>
              <a:rPr lang="en-US" altLang="zh-CN" sz="3200" dirty="0"/>
              <a:t>3 </a:t>
            </a:r>
            <a:r>
              <a:rPr lang="zh-CN" altLang="en-US" sz="3200" dirty="0"/>
              <a:t>包含未公开并且可能产生危险后果的功能</a:t>
            </a:r>
          </a:p>
          <a:p>
            <a:pPr lvl="1" eaLnBrk="1" hangingPunct="1"/>
            <a:r>
              <a:rPr lang="en-US" altLang="zh-CN" sz="3200" dirty="0"/>
              <a:t>4 </a:t>
            </a:r>
            <a:r>
              <a:rPr lang="zh-CN" altLang="en-US" sz="3200" dirty="0"/>
              <a:t>具备自动恢复功能</a:t>
            </a:r>
          </a:p>
          <a:p>
            <a:pPr lvl="2" eaLnBrk="1" hangingPunct="1"/>
            <a:r>
              <a:rPr lang="zh-CN" altLang="en-US" sz="2800" dirty="0"/>
              <a:t>很多的木马功能模块不再由单一的文件组成，而是具有</a:t>
            </a:r>
            <a:r>
              <a:rPr lang="zh-CN" altLang="en-US" sz="2800" dirty="0">
                <a:solidFill>
                  <a:srgbClr val="6600FF"/>
                </a:solidFill>
              </a:rPr>
              <a:t>多重备份</a:t>
            </a:r>
            <a:r>
              <a:rPr lang="zh-CN" altLang="en-US" sz="2800" dirty="0"/>
              <a:t>，可以</a:t>
            </a:r>
            <a:r>
              <a:rPr lang="zh-CN" altLang="en-US" sz="2800" dirty="0">
                <a:solidFill>
                  <a:srgbClr val="6600FF"/>
                </a:solidFill>
              </a:rPr>
              <a:t>相互恢复</a:t>
            </a:r>
            <a:r>
              <a:rPr lang="zh-CN" altLang="en-US" sz="2800" dirty="0"/>
              <a:t>。</a:t>
            </a:r>
          </a:p>
          <a:p>
            <a:pPr lvl="2" eaLnBrk="1" hangingPunct="1"/>
            <a:r>
              <a:rPr lang="zh-CN" altLang="en-US" sz="2800" dirty="0"/>
              <a:t>删除了其中的一个，以为万事大吉又运行了其他程序的时候，谁知它又悄然出现。像幽灵一样，防不胜防。</a:t>
            </a:r>
          </a:p>
        </p:txBody>
      </p:sp>
      <p:grpSp>
        <p:nvGrpSpPr>
          <p:cNvPr id="6" name="组合 5">
            <a:extLst>
              <a:ext uri="{FF2B5EF4-FFF2-40B4-BE49-F238E27FC236}">
                <a16:creationId xmlns:a16="http://schemas.microsoft.com/office/drawing/2014/main" xmlns="" id="{6F2EAC18-318F-4200-993D-4F83B5510F07}"/>
              </a:ext>
            </a:extLst>
          </p:cNvPr>
          <p:cNvGrpSpPr/>
          <p:nvPr/>
        </p:nvGrpSpPr>
        <p:grpSpPr>
          <a:xfrm>
            <a:off x="199228" y="353544"/>
            <a:ext cx="3185419" cy="466490"/>
            <a:chOff x="199226" y="353544"/>
            <a:chExt cx="3185419" cy="466490"/>
          </a:xfrm>
        </p:grpSpPr>
        <p:sp>
          <p:nvSpPr>
            <p:cNvPr id="7" name="Freeform 5">
              <a:extLst>
                <a:ext uri="{FF2B5EF4-FFF2-40B4-BE49-F238E27FC236}">
                  <a16:creationId xmlns:a16="http://schemas.microsoft.com/office/drawing/2014/main" xmlns="" id="{E995819A-7857-4363-8A7B-D8F0465AF57C}"/>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8" name="Freeform 6">
              <a:extLst>
                <a:ext uri="{FF2B5EF4-FFF2-40B4-BE49-F238E27FC236}">
                  <a16:creationId xmlns:a16="http://schemas.microsoft.com/office/drawing/2014/main" xmlns="" id="{A037F969-F163-4F4B-B63E-6344ECF4D8FE}"/>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9" name="Freeform 7">
              <a:extLst>
                <a:ext uri="{FF2B5EF4-FFF2-40B4-BE49-F238E27FC236}">
                  <a16:creationId xmlns:a16="http://schemas.microsoft.com/office/drawing/2014/main" xmlns="" id="{504C8DD5-2491-4F5D-A3A0-E90E2E9B5ED9}"/>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0" name="TextBox 54">
              <a:extLst>
                <a:ext uri="{FF2B5EF4-FFF2-40B4-BE49-F238E27FC236}">
                  <a16:creationId xmlns:a16="http://schemas.microsoft.com/office/drawing/2014/main" xmlns="" id="{9B43A23E-634B-46A3-AE9F-18D04C052842}"/>
                </a:ext>
              </a:extLst>
            </p:cNvPr>
            <p:cNvSpPr txBox="1"/>
            <p:nvPr/>
          </p:nvSpPr>
          <p:spPr>
            <a:xfrm>
              <a:off x="615627" y="364150"/>
              <a:ext cx="2769018"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9.4</a:t>
              </a:r>
              <a:r>
                <a:rPr lang="en-US" altLang="zh-CN" sz="24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特洛伊木马</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932719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747">
                                            <p:txEl>
                                              <p:pRg st="2" end="2"/>
                                            </p:txEl>
                                          </p:spTgt>
                                        </p:tgtEl>
                                        <p:attrNameLst>
                                          <p:attrName>style.visibility</p:attrName>
                                        </p:attrNameLst>
                                      </p:cBhvr>
                                      <p:to>
                                        <p:strVal val="visible"/>
                                      </p:to>
                                    </p:set>
                                    <p:anim calcmode="lin" valueType="num">
                                      <p:cBhvr additive="base">
                                        <p:cTn id="7" dur="500" fill="hold"/>
                                        <p:tgtEl>
                                          <p:spTgt spid="3174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74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1747">
                                            <p:txEl>
                                              <p:pRg st="3" end="3"/>
                                            </p:txEl>
                                          </p:spTgt>
                                        </p:tgtEl>
                                        <p:attrNameLst>
                                          <p:attrName>style.visibility</p:attrName>
                                        </p:attrNameLst>
                                      </p:cBhvr>
                                      <p:to>
                                        <p:strVal val="visible"/>
                                      </p:to>
                                    </p:set>
                                    <p:anim calcmode="lin" valueType="num">
                                      <p:cBhvr additive="base">
                                        <p:cTn id="13" dur="500" fill="hold"/>
                                        <p:tgtEl>
                                          <p:spTgt spid="31747">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1747">
                                            <p:txEl>
                                              <p:pRg st="3" end="3"/>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31747">
                                            <p:txEl>
                                              <p:pRg st="4" end="4"/>
                                            </p:txEl>
                                          </p:spTgt>
                                        </p:tgtEl>
                                        <p:attrNameLst>
                                          <p:attrName>style.visibility</p:attrName>
                                        </p:attrNameLst>
                                      </p:cBhvr>
                                      <p:to>
                                        <p:strVal val="visible"/>
                                      </p:to>
                                    </p:set>
                                    <p:anim calcmode="lin" valueType="num">
                                      <p:cBhvr additive="base">
                                        <p:cTn id="18" dur="500" fill="hold"/>
                                        <p:tgtEl>
                                          <p:spTgt spid="31747">
                                            <p:txEl>
                                              <p:pRg st="4" end="4"/>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1747">
                                            <p:txEl>
                                              <p:pRg st="4" end="4"/>
                                            </p:txEl>
                                          </p:spTgt>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 presetClass="entr" presetSubtype="4" fill="hold" nodeType="afterEffect">
                                  <p:stCondLst>
                                    <p:cond delay="0"/>
                                  </p:stCondLst>
                                  <p:childTnLst>
                                    <p:set>
                                      <p:cBhvr>
                                        <p:cTn id="22" dur="1" fill="hold">
                                          <p:stCondLst>
                                            <p:cond delay="0"/>
                                          </p:stCondLst>
                                        </p:cTn>
                                        <p:tgtEl>
                                          <p:spTgt spid="31747">
                                            <p:txEl>
                                              <p:pRg st="5" end="5"/>
                                            </p:txEl>
                                          </p:spTgt>
                                        </p:tgtEl>
                                        <p:attrNameLst>
                                          <p:attrName>style.visibility</p:attrName>
                                        </p:attrNameLst>
                                      </p:cBhvr>
                                      <p:to>
                                        <p:strVal val="visible"/>
                                      </p:to>
                                    </p:set>
                                    <p:anim calcmode="lin" valueType="num">
                                      <p:cBhvr additive="base">
                                        <p:cTn id="23" dur="500" fill="hold"/>
                                        <p:tgtEl>
                                          <p:spTgt spid="31747">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174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p:cNvSpPr>
            <a:spLocks noGrp="1" noChangeArrowheads="1"/>
          </p:cNvSpPr>
          <p:nvPr>
            <p:ph idx="1"/>
          </p:nvPr>
        </p:nvSpPr>
        <p:spPr>
          <a:xfrm>
            <a:off x="199226" y="1036322"/>
            <a:ext cx="8316124" cy="5140643"/>
          </a:xfrm>
        </p:spPr>
        <p:txBody>
          <a:bodyPr>
            <a:noAutofit/>
          </a:bodyPr>
          <a:lstStyle/>
          <a:p>
            <a:pPr lvl="1" eaLnBrk="1" hangingPunct="1"/>
            <a:r>
              <a:rPr lang="en-US" altLang="zh-CN" sz="3200" dirty="0"/>
              <a:t>5 </a:t>
            </a:r>
            <a:r>
              <a:rPr lang="zh-CN" altLang="en-US" sz="3200" dirty="0"/>
              <a:t>自动打开端口</a:t>
            </a:r>
          </a:p>
          <a:p>
            <a:pPr lvl="2" eaLnBrk="1" hangingPunct="1"/>
            <a:r>
              <a:rPr lang="zh-CN" altLang="en-US" sz="2800" dirty="0" smtClean="0"/>
              <a:t>木马的</a:t>
            </a:r>
            <a:r>
              <a:rPr lang="zh-CN" altLang="en-US" sz="2800" dirty="0"/>
              <a:t>目的主要不是为了破坏系统，而是为了</a:t>
            </a:r>
            <a:r>
              <a:rPr lang="zh-CN" altLang="en-US" sz="2800" dirty="0">
                <a:solidFill>
                  <a:srgbClr val="0000FF"/>
                </a:solidFill>
                <a:effectLst>
                  <a:outerShdw blurRad="38100" dist="38100" dir="2700000" algn="tl">
                    <a:srgbClr val="000000">
                      <a:alpha val="43137"/>
                    </a:srgbClr>
                  </a:outerShdw>
                </a:effectLst>
                <a:latin typeface="+mj-ea"/>
                <a:ea typeface="+mj-ea"/>
              </a:rPr>
              <a:t>窃取有用的信息</a:t>
            </a:r>
            <a:r>
              <a:rPr lang="zh-CN" altLang="en-US" sz="2800" dirty="0"/>
              <a:t>，以便黑客</a:t>
            </a:r>
            <a:r>
              <a:rPr lang="zh-CN" altLang="en-US" sz="2800" dirty="0">
                <a:solidFill>
                  <a:srgbClr val="0000FF"/>
                </a:solidFill>
                <a:effectLst>
                  <a:outerShdw blurRad="38100" dist="38100" dir="2700000" algn="tl">
                    <a:srgbClr val="000000">
                      <a:alpha val="43137"/>
                    </a:srgbClr>
                  </a:outerShdw>
                </a:effectLst>
                <a:latin typeface="+mj-ea"/>
                <a:ea typeface="+mj-ea"/>
              </a:rPr>
              <a:t>控制</a:t>
            </a:r>
            <a:r>
              <a:rPr lang="zh-CN" altLang="en-US" sz="2800" dirty="0"/>
              <a:t>或实施进一步的入侵。</a:t>
            </a:r>
          </a:p>
          <a:p>
            <a:pPr lvl="2" eaLnBrk="1" hangingPunct="1"/>
            <a:r>
              <a:rPr lang="zh-CN" altLang="en-US" sz="2800" dirty="0"/>
              <a:t>根据</a:t>
            </a:r>
            <a:r>
              <a:rPr lang="en-US" altLang="zh-CN" sz="2800" dirty="0"/>
              <a:t>TCP/IP</a:t>
            </a:r>
            <a:r>
              <a:rPr lang="zh-CN" altLang="en-US" sz="2800" dirty="0"/>
              <a:t>协议，计算机可有</a:t>
            </a:r>
            <a:r>
              <a:rPr lang="en-US" altLang="zh-CN" sz="2800" dirty="0"/>
              <a:t>256×256</a:t>
            </a:r>
            <a:r>
              <a:rPr lang="zh-CN" altLang="en-US" sz="2800" dirty="0"/>
              <a:t>个端口，即</a:t>
            </a:r>
            <a:r>
              <a:rPr lang="en-US" altLang="zh-CN" sz="2800" dirty="0"/>
              <a:t>65535 "</a:t>
            </a:r>
            <a:r>
              <a:rPr lang="zh-CN" altLang="en-US" sz="2800" dirty="0"/>
              <a:t>门</a:t>
            </a:r>
            <a:r>
              <a:rPr lang="en-US" altLang="zh-CN" sz="2800" dirty="0"/>
              <a:t>"</a:t>
            </a:r>
            <a:r>
              <a:rPr lang="zh-CN" altLang="en-US" sz="2800" dirty="0"/>
              <a:t>，木马用某些端口进行连接，大开方便之门。</a:t>
            </a:r>
          </a:p>
          <a:p>
            <a:pPr lvl="1" eaLnBrk="1" hangingPunct="1"/>
            <a:r>
              <a:rPr lang="en-US" altLang="zh-CN" sz="3200" dirty="0"/>
              <a:t>6 </a:t>
            </a:r>
            <a:r>
              <a:rPr lang="zh-CN" altLang="en-US" sz="3200" dirty="0"/>
              <a:t>功能的特殊性</a:t>
            </a:r>
          </a:p>
          <a:p>
            <a:pPr lvl="2" eaLnBrk="1" hangingPunct="1"/>
            <a:r>
              <a:rPr lang="zh-CN" altLang="en-US" sz="2800" dirty="0"/>
              <a:t>通常的木马功能都是十分特殊的，除了普通的文件操作以外，还有些木马具有</a:t>
            </a:r>
            <a:r>
              <a:rPr lang="zh-CN" altLang="en-US" sz="2800" dirty="0">
                <a:solidFill>
                  <a:srgbClr val="0000FF"/>
                </a:solidFill>
                <a:effectLst>
                  <a:outerShdw blurRad="38100" dist="38100" dir="2700000" algn="tl">
                    <a:srgbClr val="000000">
                      <a:alpha val="43137"/>
                    </a:srgbClr>
                  </a:outerShdw>
                </a:effectLst>
                <a:latin typeface="+mj-ea"/>
                <a:ea typeface="+mj-ea"/>
              </a:rPr>
              <a:t>搜索口令</a:t>
            </a:r>
            <a:r>
              <a:rPr lang="zh-CN" altLang="en-US" sz="2800" dirty="0"/>
              <a:t>、</a:t>
            </a:r>
            <a:r>
              <a:rPr lang="zh-CN" altLang="en-US" sz="2800" dirty="0">
                <a:solidFill>
                  <a:srgbClr val="0000FF"/>
                </a:solidFill>
                <a:effectLst>
                  <a:outerShdw blurRad="38100" dist="38100" dir="2700000" algn="tl">
                    <a:srgbClr val="000000">
                      <a:alpha val="43137"/>
                    </a:srgbClr>
                  </a:outerShdw>
                </a:effectLst>
                <a:latin typeface="+mj-ea"/>
                <a:ea typeface="+mj-ea"/>
              </a:rPr>
              <a:t>设置口令</a:t>
            </a:r>
            <a:r>
              <a:rPr lang="zh-CN" altLang="en-US" sz="2800" dirty="0"/>
              <a:t>、</a:t>
            </a:r>
            <a:r>
              <a:rPr lang="zh-CN" altLang="en-US" sz="2800" dirty="0">
                <a:solidFill>
                  <a:srgbClr val="0000FF"/>
                </a:solidFill>
                <a:effectLst>
                  <a:outerShdw blurRad="38100" dist="38100" dir="2700000" algn="tl">
                    <a:srgbClr val="000000">
                      <a:alpha val="43137"/>
                    </a:srgbClr>
                  </a:outerShdw>
                </a:effectLst>
                <a:latin typeface="+mj-ea"/>
                <a:ea typeface="+mj-ea"/>
              </a:rPr>
              <a:t>扫描</a:t>
            </a:r>
            <a:r>
              <a:rPr lang="zh-CN" altLang="en-US" sz="2800" dirty="0"/>
              <a:t>目标</a:t>
            </a:r>
            <a:r>
              <a:rPr lang="en-US" altLang="zh-CN" sz="2800" dirty="0"/>
              <a:t>IP</a:t>
            </a:r>
            <a:r>
              <a:rPr lang="zh-CN" altLang="en-US" sz="2800" dirty="0"/>
              <a:t>地址、</a:t>
            </a:r>
            <a:r>
              <a:rPr lang="zh-CN" altLang="en-US" sz="2800" dirty="0">
                <a:solidFill>
                  <a:srgbClr val="0000FF"/>
                </a:solidFill>
                <a:effectLst>
                  <a:outerShdw blurRad="38100" dist="38100" dir="2700000" algn="tl">
                    <a:srgbClr val="000000">
                      <a:alpha val="43137"/>
                    </a:srgbClr>
                  </a:outerShdw>
                </a:effectLst>
                <a:latin typeface="+mj-ea"/>
                <a:ea typeface="+mj-ea"/>
              </a:rPr>
              <a:t>键盘记录</a:t>
            </a:r>
            <a:r>
              <a:rPr lang="zh-CN" altLang="en-US" sz="2800" dirty="0"/>
              <a:t>、远程注册表的操作以及锁定鼠标等功能。</a:t>
            </a:r>
          </a:p>
        </p:txBody>
      </p:sp>
      <p:grpSp>
        <p:nvGrpSpPr>
          <p:cNvPr id="6" name="组合 5">
            <a:extLst>
              <a:ext uri="{FF2B5EF4-FFF2-40B4-BE49-F238E27FC236}">
                <a16:creationId xmlns:a16="http://schemas.microsoft.com/office/drawing/2014/main" xmlns="" id="{5933EB30-D7B2-4693-8F06-BDBF7D2371BF}"/>
              </a:ext>
            </a:extLst>
          </p:cNvPr>
          <p:cNvGrpSpPr/>
          <p:nvPr/>
        </p:nvGrpSpPr>
        <p:grpSpPr>
          <a:xfrm>
            <a:off x="199228" y="353544"/>
            <a:ext cx="3185419" cy="466490"/>
            <a:chOff x="199226" y="353544"/>
            <a:chExt cx="3185419" cy="466490"/>
          </a:xfrm>
        </p:grpSpPr>
        <p:sp>
          <p:nvSpPr>
            <p:cNvPr id="7" name="Freeform 5">
              <a:extLst>
                <a:ext uri="{FF2B5EF4-FFF2-40B4-BE49-F238E27FC236}">
                  <a16:creationId xmlns:a16="http://schemas.microsoft.com/office/drawing/2014/main" xmlns="" id="{A6136DCE-D38C-436D-BD81-A64F62FAD772}"/>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8" name="Freeform 6">
              <a:extLst>
                <a:ext uri="{FF2B5EF4-FFF2-40B4-BE49-F238E27FC236}">
                  <a16:creationId xmlns:a16="http://schemas.microsoft.com/office/drawing/2014/main" xmlns="" id="{6A7EE97A-0CD3-4038-8453-A2739C3D327E}"/>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9" name="Freeform 7">
              <a:extLst>
                <a:ext uri="{FF2B5EF4-FFF2-40B4-BE49-F238E27FC236}">
                  <a16:creationId xmlns:a16="http://schemas.microsoft.com/office/drawing/2014/main" xmlns="" id="{393AC9E9-703B-43AB-8FC3-5256C3D53B2C}"/>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0" name="TextBox 54">
              <a:extLst>
                <a:ext uri="{FF2B5EF4-FFF2-40B4-BE49-F238E27FC236}">
                  <a16:creationId xmlns:a16="http://schemas.microsoft.com/office/drawing/2014/main" xmlns="" id="{15CD5890-984D-45E4-A348-CEB228DA772E}"/>
                </a:ext>
              </a:extLst>
            </p:cNvPr>
            <p:cNvSpPr txBox="1"/>
            <p:nvPr/>
          </p:nvSpPr>
          <p:spPr>
            <a:xfrm>
              <a:off x="615627" y="364150"/>
              <a:ext cx="2769018"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9.4</a:t>
              </a:r>
              <a:r>
                <a:rPr lang="en-US" altLang="zh-CN" sz="24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特洛伊木马</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356198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3795">
                                            <p:txEl>
                                              <p:pRg st="2" end="2"/>
                                            </p:txEl>
                                          </p:spTgt>
                                        </p:tgtEl>
                                        <p:attrNameLst>
                                          <p:attrName>style.visibility</p:attrName>
                                        </p:attrNameLst>
                                      </p:cBhvr>
                                      <p:to>
                                        <p:strVal val="visible"/>
                                      </p:to>
                                    </p:set>
                                    <p:anim calcmode="lin" valueType="num">
                                      <p:cBhvr additive="base">
                                        <p:cTn id="7" dur="500" fill="hold"/>
                                        <p:tgtEl>
                                          <p:spTgt spid="3379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37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3795">
                                            <p:txEl>
                                              <p:pRg st="3" end="3"/>
                                            </p:txEl>
                                          </p:spTgt>
                                        </p:tgtEl>
                                        <p:attrNameLst>
                                          <p:attrName>style.visibility</p:attrName>
                                        </p:attrNameLst>
                                      </p:cBhvr>
                                      <p:to>
                                        <p:strVal val="visible"/>
                                      </p:to>
                                    </p:set>
                                    <p:anim calcmode="lin" valueType="num">
                                      <p:cBhvr additive="base">
                                        <p:cTn id="13" dur="500" fill="hold"/>
                                        <p:tgtEl>
                                          <p:spTgt spid="33795">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3795">
                                            <p:txEl>
                                              <p:pRg st="3" end="3"/>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33795">
                                            <p:txEl>
                                              <p:pRg st="4" end="4"/>
                                            </p:txEl>
                                          </p:spTgt>
                                        </p:tgtEl>
                                        <p:attrNameLst>
                                          <p:attrName>style.visibility</p:attrName>
                                        </p:attrNameLst>
                                      </p:cBhvr>
                                      <p:to>
                                        <p:strVal val="visible"/>
                                      </p:to>
                                    </p:set>
                                    <p:anim calcmode="lin" valueType="num">
                                      <p:cBhvr additive="base">
                                        <p:cTn id="18" dur="500" fill="hold"/>
                                        <p:tgtEl>
                                          <p:spTgt spid="33795">
                                            <p:txEl>
                                              <p:pRg st="4" end="4"/>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379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5"/>
          <p:cNvSpPr>
            <a:spLocks noChangeArrowheads="1"/>
          </p:cNvSpPr>
          <p:nvPr/>
        </p:nvSpPr>
        <p:spPr bwMode="auto">
          <a:xfrm>
            <a:off x="-16717" y="2480816"/>
            <a:ext cx="2051428" cy="1896374"/>
          </a:xfrm>
          <a:prstGeom prst="rect">
            <a:avLst/>
          </a:prstGeom>
          <a:solidFill>
            <a:srgbClr val="02B9E7"/>
          </a:solidFill>
          <a:ln>
            <a:noFill/>
          </a:ln>
        </p:spPr>
        <p:txBody>
          <a:bodyPr vert="horz" wrap="square" lIns="68549" tIns="34274" rIns="68549" bIns="34274" numCol="1" anchor="t" anchorCtr="0" compatLnSpc="1"/>
          <a:lstStyle/>
          <a:p>
            <a:endParaRPr lang="zh-CN" altLang="en-US" sz="1350"/>
          </a:p>
        </p:txBody>
      </p:sp>
      <p:sp>
        <p:nvSpPr>
          <p:cNvPr id="12" name="Oval 9"/>
          <p:cNvSpPr>
            <a:spLocks noChangeArrowheads="1"/>
          </p:cNvSpPr>
          <p:nvPr/>
        </p:nvSpPr>
        <p:spPr bwMode="auto">
          <a:xfrm>
            <a:off x="577117" y="3029818"/>
            <a:ext cx="825176" cy="831062"/>
          </a:xfrm>
          <a:prstGeom prst="ellipse">
            <a:avLst/>
          </a:prstGeom>
          <a:solidFill>
            <a:srgbClr val="FFFFFF"/>
          </a:solidFill>
          <a:ln w="10" cap="flat">
            <a:solidFill>
              <a:srgbClr val="FFFFFF"/>
            </a:solidFill>
            <a:prstDash val="solid"/>
            <a:miter lim="800000"/>
          </a:ln>
        </p:spPr>
        <p:txBody>
          <a:bodyPr vert="horz" wrap="square" lIns="68549" tIns="34274" rIns="68549" bIns="34274" numCol="1" anchor="t" anchorCtr="0" compatLnSpc="1"/>
          <a:lstStyle/>
          <a:p>
            <a:endParaRPr lang="zh-CN" altLang="en-US" sz="1350"/>
          </a:p>
        </p:txBody>
      </p:sp>
      <p:sp>
        <p:nvSpPr>
          <p:cNvPr id="13" name="TextBox 42"/>
          <p:cNvSpPr txBox="1"/>
          <p:nvPr/>
        </p:nvSpPr>
        <p:spPr>
          <a:xfrm>
            <a:off x="2295343" y="3248786"/>
            <a:ext cx="4934539" cy="853406"/>
          </a:xfrm>
          <a:prstGeom prst="rect">
            <a:avLst/>
          </a:prstGeom>
          <a:noFill/>
        </p:spPr>
        <p:txBody>
          <a:bodyPr wrap="square" lIns="68549" tIns="34274" rIns="68549" bIns="34274" rtlCol="0">
            <a:spAutoFit/>
          </a:bodyPr>
          <a:lstStyle/>
          <a:p>
            <a:r>
              <a:rPr lang="zh-CN" altLang="en-US" sz="5096" b="1" dirty="0" smtClean="0">
                <a:solidFill>
                  <a:srgbClr val="02B9E7"/>
                </a:solidFill>
                <a:latin typeface="+mj-ea"/>
                <a:ea typeface="+mj-ea"/>
              </a:rPr>
              <a:t>物联网安全体系</a:t>
            </a:r>
            <a:endParaRPr lang="en-US" altLang="zh-CN" sz="5096" b="1" dirty="0" smtClean="0">
              <a:solidFill>
                <a:srgbClr val="02B9E7"/>
              </a:solidFill>
              <a:latin typeface="+mj-ea"/>
              <a:ea typeface="+mj-ea"/>
            </a:endParaRPr>
          </a:p>
        </p:txBody>
      </p:sp>
      <p:sp>
        <p:nvSpPr>
          <p:cNvPr id="14" name="TextBox 43"/>
          <p:cNvSpPr txBox="1"/>
          <p:nvPr/>
        </p:nvSpPr>
        <p:spPr>
          <a:xfrm>
            <a:off x="2326549" y="2651807"/>
            <a:ext cx="1821707" cy="484716"/>
          </a:xfrm>
          <a:prstGeom prst="rect">
            <a:avLst/>
          </a:prstGeom>
          <a:noFill/>
        </p:spPr>
        <p:txBody>
          <a:bodyPr wrap="square" lIns="68549" tIns="34274" rIns="68549" bIns="34274" rtlCol="0">
            <a:spAutoFit/>
          </a:bodyPr>
          <a:lstStyle/>
          <a:p>
            <a:r>
              <a:rPr lang="zh-CN" altLang="en-US" sz="2700" b="1" dirty="0" smtClean="0">
                <a:solidFill>
                  <a:srgbClr val="02B9E7"/>
                </a:solidFill>
                <a:latin typeface="+mn-ea"/>
              </a:rPr>
              <a:t>第九讲</a:t>
            </a:r>
            <a:endParaRPr lang="zh-CN" altLang="en-US" sz="2700" b="1" dirty="0">
              <a:solidFill>
                <a:srgbClr val="02B9E7"/>
              </a:solidFill>
              <a:latin typeface="+mn-ea"/>
            </a:endParaRPr>
          </a:p>
        </p:txBody>
      </p:sp>
      <p:sp>
        <p:nvSpPr>
          <p:cNvPr id="15" name="Freeform 40"/>
          <p:cNvSpPr>
            <a:spLocks noEditPoints="1"/>
          </p:cNvSpPr>
          <p:nvPr/>
        </p:nvSpPr>
        <p:spPr bwMode="auto">
          <a:xfrm>
            <a:off x="695435" y="3248785"/>
            <a:ext cx="588540" cy="393128"/>
          </a:xfrm>
          <a:custGeom>
            <a:avLst/>
            <a:gdLst>
              <a:gd name="T0" fmla="*/ 544 w 564"/>
              <a:gd name="T1" fmla="*/ 27 h 376"/>
              <a:gd name="T2" fmla="*/ 544 w 564"/>
              <a:gd name="T3" fmla="*/ 309 h 376"/>
              <a:gd name="T4" fmla="*/ 536 w 564"/>
              <a:gd name="T5" fmla="*/ 309 h 376"/>
              <a:gd name="T6" fmla="*/ 518 w 564"/>
              <a:gd name="T7" fmla="*/ 308 h 376"/>
              <a:gd name="T8" fmla="*/ 285 w 564"/>
              <a:gd name="T9" fmla="*/ 367 h 376"/>
              <a:gd name="T10" fmla="*/ 282 w 564"/>
              <a:gd name="T11" fmla="*/ 368 h 376"/>
              <a:gd name="T12" fmla="*/ 279 w 564"/>
              <a:gd name="T13" fmla="*/ 367 h 376"/>
              <a:gd name="T14" fmla="*/ 46 w 564"/>
              <a:gd name="T15" fmla="*/ 308 h 376"/>
              <a:gd name="T16" fmla="*/ 28 w 564"/>
              <a:gd name="T17" fmla="*/ 309 h 376"/>
              <a:gd name="T18" fmla="*/ 20 w 564"/>
              <a:gd name="T19" fmla="*/ 309 h 376"/>
              <a:gd name="T20" fmla="*/ 20 w 564"/>
              <a:gd name="T21" fmla="*/ 27 h 376"/>
              <a:gd name="T22" fmla="*/ 0 w 564"/>
              <a:gd name="T23" fmla="*/ 27 h 376"/>
              <a:gd name="T24" fmla="*/ 0 w 564"/>
              <a:gd name="T25" fmla="*/ 320 h 376"/>
              <a:gd name="T26" fmla="*/ 282 w 564"/>
              <a:gd name="T27" fmla="*/ 376 h 376"/>
              <a:gd name="T28" fmla="*/ 564 w 564"/>
              <a:gd name="T29" fmla="*/ 320 h 376"/>
              <a:gd name="T30" fmla="*/ 564 w 564"/>
              <a:gd name="T31" fmla="*/ 27 h 376"/>
              <a:gd name="T32" fmla="*/ 544 w 564"/>
              <a:gd name="T33" fmla="*/ 27 h 376"/>
              <a:gd name="T34" fmla="*/ 272 w 564"/>
              <a:gd name="T35" fmla="*/ 319 h 376"/>
              <a:gd name="T36" fmla="*/ 272 w 564"/>
              <a:gd name="T37" fmla="*/ 63 h 376"/>
              <a:gd name="T38" fmla="*/ 77 w 564"/>
              <a:gd name="T39" fmla="*/ 1 h 376"/>
              <a:gd name="T40" fmla="*/ 77 w 564"/>
              <a:gd name="T41" fmla="*/ 269 h 376"/>
              <a:gd name="T42" fmla="*/ 84 w 564"/>
              <a:gd name="T43" fmla="*/ 269 h 376"/>
              <a:gd name="T44" fmla="*/ 272 w 564"/>
              <a:gd name="T45" fmla="*/ 319 h 376"/>
              <a:gd name="T46" fmla="*/ 487 w 564"/>
              <a:gd name="T47" fmla="*/ 269 h 376"/>
              <a:gd name="T48" fmla="*/ 487 w 564"/>
              <a:gd name="T49" fmla="*/ 1 h 376"/>
              <a:gd name="T50" fmla="*/ 292 w 564"/>
              <a:gd name="T51" fmla="*/ 63 h 376"/>
              <a:gd name="T52" fmla="*/ 292 w 564"/>
              <a:gd name="T53" fmla="*/ 319 h 376"/>
              <a:gd name="T54" fmla="*/ 480 w 564"/>
              <a:gd name="T55" fmla="*/ 269 h 376"/>
              <a:gd name="T56" fmla="*/ 487 w 564"/>
              <a:gd name="T57" fmla="*/ 269 h 376"/>
              <a:gd name="T58" fmla="*/ 282 w 564"/>
              <a:gd name="T59" fmla="*/ 361 h 376"/>
              <a:gd name="T60" fmla="*/ 531 w 564"/>
              <a:gd name="T61" fmla="*/ 302 h 376"/>
              <a:gd name="T62" fmla="*/ 531 w 564"/>
              <a:gd name="T63" fmla="*/ 5 h 376"/>
              <a:gd name="T64" fmla="*/ 501 w 564"/>
              <a:gd name="T65" fmla="*/ 5 h 376"/>
              <a:gd name="T66" fmla="*/ 501 w 564"/>
              <a:gd name="T67" fmla="*/ 283 h 376"/>
              <a:gd name="T68" fmla="*/ 493 w 564"/>
              <a:gd name="T69" fmla="*/ 282 h 376"/>
              <a:gd name="T70" fmla="*/ 478 w 564"/>
              <a:gd name="T71" fmla="*/ 282 h 376"/>
              <a:gd name="T72" fmla="*/ 287 w 564"/>
              <a:gd name="T73" fmla="*/ 337 h 376"/>
              <a:gd name="T74" fmla="*/ 282 w 564"/>
              <a:gd name="T75" fmla="*/ 340 h 376"/>
              <a:gd name="T76" fmla="*/ 277 w 564"/>
              <a:gd name="T77" fmla="*/ 337 h 376"/>
              <a:gd name="T78" fmla="*/ 86 w 564"/>
              <a:gd name="T79" fmla="*/ 282 h 376"/>
              <a:gd name="T80" fmla="*/ 71 w 564"/>
              <a:gd name="T81" fmla="*/ 282 h 376"/>
              <a:gd name="T82" fmla="*/ 63 w 564"/>
              <a:gd name="T83" fmla="*/ 283 h 376"/>
              <a:gd name="T84" fmla="*/ 63 w 564"/>
              <a:gd name="T85" fmla="*/ 5 h 376"/>
              <a:gd name="T86" fmla="*/ 33 w 564"/>
              <a:gd name="T87" fmla="*/ 5 h 376"/>
              <a:gd name="T88" fmla="*/ 33 w 564"/>
              <a:gd name="T89" fmla="*/ 302 h 376"/>
              <a:gd name="T90" fmla="*/ 282 w 564"/>
              <a:gd name="T91" fmla="*/ 361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4" h="376">
                <a:moveTo>
                  <a:pt x="544" y="27"/>
                </a:moveTo>
                <a:lnTo>
                  <a:pt x="544" y="309"/>
                </a:lnTo>
                <a:lnTo>
                  <a:pt x="536" y="309"/>
                </a:lnTo>
                <a:cubicBezTo>
                  <a:pt x="530" y="308"/>
                  <a:pt x="524" y="308"/>
                  <a:pt x="518" y="308"/>
                </a:cubicBezTo>
                <a:cubicBezTo>
                  <a:pt x="440" y="308"/>
                  <a:pt x="357" y="329"/>
                  <a:pt x="285" y="367"/>
                </a:cubicBezTo>
                <a:lnTo>
                  <a:pt x="282" y="368"/>
                </a:lnTo>
                <a:lnTo>
                  <a:pt x="279" y="367"/>
                </a:lnTo>
                <a:cubicBezTo>
                  <a:pt x="207" y="329"/>
                  <a:pt x="124" y="308"/>
                  <a:pt x="46" y="308"/>
                </a:cubicBezTo>
                <a:cubicBezTo>
                  <a:pt x="40" y="308"/>
                  <a:pt x="34" y="308"/>
                  <a:pt x="28" y="309"/>
                </a:cubicBezTo>
                <a:lnTo>
                  <a:pt x="20" y="309"/>
                </a:lnTo>
                <a:lnTo>
                  <a:pt x="20" y="27"/>
                </a:lnTo>
                <a:cubicBezTo>
                  <a:pt x="13" y="27"/>
                  <a:pt x="6" y="27"/>
                  <a:pt x="0" y="27"/>
                </a:cubicBezTo>
                <a:lnTo>
                  <a:pt x="0" y="320"/>
                </a:lnTo>
                <a:cubicBezTo>
                  <a:pt x="94" y="317"/>
                  <a:pt x="194" y="338"/>
                  <a:pt x="282" y="376"/>
                </a:cubicBezTo>
                <a:cubicBezTo>
                  <a:pt x="370" y="338"/>
                  <a:pt x="470" y="317"/>
                  <a:pt x="564" y="320"/>
                </a:cubicBezTo>
                <a:lnTo>
                  <a:pt x="564" y="27"/>
                </a:lnTo>
                <a:cubicBezTo>
                  <a:pt x="558" y="27"/>
                  <a:pt x="551" y="27"/>
                  <a:pt x="544" y="27"/>
                </a:cubicBezTo>
                <a:close/>
                <a:moveTo>
                  <a:pt x="272" y="319"/>
                </a:moveTo>
                <a:lnTo>
                  <a:pt x="272" y="63"/>
                </a:lnTo>
                <a:cubicBezTo>
                  <a:pt x="212" y="22"/>
                  <a:pt x="142" y="0"/>
                  <a:pt x="77" y="1"/>
                </a:cubicBezTo>
                <a:lnTo>
                  <a:pt x="77" y="269"/>
                </a:lnTo>
                <a:cubicBezTo>
                  <a:pt x="79" y="269"/>
                  <a:pt x="82" y="269"/>
                  <a:pt x="84" y="269"/>
                </a:cubicBezTo>
                <a:cubicBezTo>
                  <a:pt x="147" y="269"/>
                  <a:pt x="214" y="287"/>
                  <a:pt x="272" y="319"/>
                </a:cubicBezTo>
                <a:close/>
                <a:moveTo>
                  <a:pt x="487" y="269"/>
                </a:moveTo>
                <a:lnTo>
                  <a:pt x="487" y="1"/>
                </a:lnTo>
                <a:cubicBezTo>
                  <a:pt x="422" y="0"/>
                  <a:pt x="352" y="22"/>
                  <a:pt x="292" y="63"/>
                </a:cubicBezTo>
                <a:lnTo>
                  <a:pt x="292" y="319"/>
                </a:lnTo>
                <a:cubicBezTo>
                  <a:pt x="350" y="287"/>
                  <a:pt x="417" y="269"/>
                  <a:pt x="480" y="269"/>
                </a:cubicBezTo>
                <a:cubicBezTo>
                  <a:pt x="482" y="269"/>
                  <a:pt x="485" y="269"/>
                  <a:pt x="487" y="269"/>
                </a:cubicBezTo>
                <a:close/>
                <a:moveTo>
                  <a:pt x="282" y="361"/>
                </a:moveTo>
                <a:cubicBezTo>
                  <a:pt x="362" y="318"/>
                  <a:pt x="451" y="299"/>
                  <a:pt x="531" y="302"/>
                </a:cubicBezTo>
                <a:lnTo>
                  <a:pt x="531" y="5"/>
                </a:lnTo>
                <a:cubicBezTo>
                  <a:pt x="521" y="5"/>
                  <a:pt x="511" y="5"/>
                  <a:pt x="501" y="5"/>
                </a:cubicBezTo>
                <a:lnTo>
                  <a:pt x="501" y="283"/>
                </a:lnTo>
                <a:lnTo>
                  <a:pt x="493" y="282"/>
                </a:lnTo>
                <a:cubicBezTo>
                  <a:pt x="488" y="282"/>
                  <a:pt x="483" y="282"/>
                  <a:pt x="478" y="282"/>
                </a:cubicBezTo>
                <a:cubicBezTo>
                  <a:pt x="414" y="282"/>
                  <a:pt x="346" y="301"/>
                  <a:pt x="287" y="337"/>
                </a:cubicBezTo>
                <a:lnTo>
                  <a:pt x="282" y="340"/>
                </a:lnTo>
                <a:lnTo>
                  <a:pt x="277" y="337"/>
                </a:lnTo>
                <a:cubicBezTo>
                  <a:pt x="218" y="301"/>
                  <a:pt x="150" y="282"/>
                  <a:pt x="86" y="282"/>
                </a:cubicBezTo>
                <a:cubicBezTo>
                  <a:pt x="81" y="282"/>
                  <a:pt x="76" y="282"/>
                  <a:pt x="71" y="282"/>
                </a:cubicBezTo>
                <a:lnTo>
                  <a:pt x="63" y="283"/>
                </a:lnTo>
                <a:lnTo>
                  <a:pt x="63" y="5"/>
                </a:lnTo>
                <a:cubicBezTo>
                  <a:pt x="53" y="5"/>
                  <a:pt x="43" y="5"/>
                  <a:pt x="33" y="5"/>
                </a:cubicBezTo>
                <a:lnTo>
                  <a:pt x="33" y="302"/>
                </a:lnTo>
                <a:cubicBezTo>
                  <a:pt x="113" y="299"/>
                  <a:pt x="202" y="318"/>
                  <a:pt x="282" y="361"/>
                </a:cubicBezTo>
                <a:close/>
              </a:path>
            </a:pathLst>
          </a:custGeom>
          <a:solidFill>
            <a:srgbClr val="02B9E7"/>
          </a:solidFill>
          <a:ln>
            <a:noFill/>
          </a:ln>
        </p:spPr>
        <p:txBody>
          <a:bodyPr vert="horz" wrap="square" lIns="68549" tIns="34274" rIns="68549" bIns="34274" numCol="1" anchor="t" anchorCtr="0" compatLnSpc="1"/>
          <a:lstStyle/>
          <a:p>
            <a:endParaRPr lang="zh-CN" altLang="en-US" sz="1350"/>
          </a:p>
        </p:txBody>
      </p:sp>
      <p:sp>
        <p:nvSpPr>
          <p:cNvPr id="16" name="矩形 15"/>
          <p:cNvSpPr/>
          <p:nvPr/>
        </p:nvSpPr>
        <p:spPr>
          <a:xfrm>
            <a:off x="7229881" y="327684"/>
            <a:ext cx="2922104" cy="7066392"/>
          </a:xfrm>
          <a:prstGeom prst="rect">
            <a:avLst/>
          </a:prstGeom>
          <a:solidFill>
            <a:srgbClr val="02B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TextBox 26"/>
          <p:cNvSpPr txBox="1"/>
          <p:nvPr/>
        </p:nvSpPr>
        <p:spPr>
          <a:xfrm>
            <a:off x="10609990" y="8097091"/>
            <a:ext cx="877163" cy="369332"/>
          </a:xfrm>
          <a:prstGeom prst="rect">
            <a:avLst/>
          </a:prstGeom>
          <a:noFill/>
        </p:spPr>
        <p:txBody>
          <a:bodyPr wrap="none" rtlCol="0">
            <a:spAutoFit/>
          </a:bodyPr>
          <a:lstStyle/>
          <a:p>
            <a:r>
              <a:rPr lang="zh-CN" altLang="en-US" dirty="0"/>
              <a:t>延时符</a:t>
            </a:r>
          </a:p>
        </p:txBody>
      </p:sp>
    </p:spTree>
    <p:extLst>
      <p:ext uri="{BB962C8B-B14F-4D97-AF65-F5344CB8AC3E}">
        <p14:creationId xmlns:p14="http://schemas.microsoft.com/office/powerpoint/2010/main" val="108208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fltVal val="0"/>
                                          </p:val>
                                        </p:tav>
                                        <p:tav tm="100000">
                                          <p:val>
                                            <p:strVal val="#ppt_w"/>
                                          </p:val>
                                        </p:tav>
                                      </p:tavLst>
                                    </p:anim>
                                    <p:anim calcmode="lin" valueType="num">
                                      <p:cBhvr>
                                        <p:cTn id="12" dur="500" fill="hold"/>
                                        <p:tgtEl>
                                          <p:spTgt spid="12"/>
                                        </p:tgtEl>
                                        <p:attrNameLst>
                                          <p:attrName>ppt_h</p:attrName>
                                        </p:attrNameLst>
                                      </p:cBhvr>
                                      <p:tavLst>
                                        <p:tav tm="0">
                                          <p:val>
                                            <p:fltVal val="0"/>
                                          </p:val>
                                        </p:tav>
                                        <p:tav tm="100000">
                                          <p:val>
                                            <p:strVal val="#ppt_h"/>
                                          </p:val>
                                        </p:tav>
                                      </p:tavLst>
                                    </p:anim>
                                    <p:animEffect transition="in" filter="fade">
                                      <p:cBhvr>
                                        <p:cTn id="13" dur="500"/>
                                        <p:tgtEl>
                                          <p:spTgt spid="12"/>
                                        </p:tgtEl>
                                      </p:cBhvr>
                                    </p:animEffect>
                                  </p:childTnLst>
                                </p:cTn>
                              </p:par>
                            </p:childTnLst>
                          </p:cTn>
                        </p:par>
                        <p:par>
                          <p:cTn id="14" fill="hold">
                            <p:stCondLst>
                              <p:cond delay="1000"/>
                            </p:stCondLst>
                            <p:childTnLst>
                              <p:par>
                                <p:cTn id="15" presetID="31" presetClass="entr" presetSubtype="0"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fltVal val="0"/>
                                          </p:val>
                                        </p:tav>
                                        <p:tav tm="100000">
                                          <p:val>
                                            <p:strVal val="#ppt_h"/>
                                          </p:val>
                                        </p:tav>
                                      </p:tavLst>
                                    </p:anim>
                                    <p:anim calcmode="lin" valueType="num">
                                      <p:cBhvr>
                                        <p:cTn id="19" dur="500" fill="hold"/>
                                        <p:tgtEl>
                                          <p:spTgt spid="15"/>
                                        </p:tgtEl>
                                        <p:attrNameLst>
                                          <p:attrName>style.rotation</p:attrName>
                                        </p:attrNameLst>
                                      </p:cBhvr>
                                      <p:tavLst>
                                        <p:tav tm="0">
                                          <p:val>
                                            <p:fltVal val="90"/>
                                          </p:val>
                                        </p:tav>
                                        <p:tav tm="100000">
                                          <p:val>
                                            <p:fltVal val="0"/>
                                          </p:val>
                                        </p:tav>
                                      </p:tavLst>
                                    </p:anim>
                                    <p:animEffect transition="in" filter="fade">
                                      <p:cBhvr>
                                        <p:cTn id="20" dur="500"/>
                                        <p:tgtEl>
                                          <p:spTgt spid="15"/>
                                        </p:tgtEl>
                                      </p:cBhvr>
                                    </p:animEffect>
                                  </p:childTnLst>
                                </p:cTn>
                              </p:par>
                              <p:par>
                                <p:cTn id="21" presetID="8" presetClass="emph" presetSubtype="0" fill="hold" grpId="1" nodeType="withEffect">
                                  <p:stCondLst>
                                    <p:cond delay="0"/>
                                  </p:stCondLst>
                                  <p:childTnLst>
                                    <p:animRot by="21600000">
                                      <p:cBhvr>
                                        <p:cTn id="22" dur="500" fill="hold"/>
                                        <p:tgtEl>
                                          <p:spTgt spid="15"/>
                                        </p:tgtEl>
                                        <p:attrNameLst>
                                          <p:attrName>r</p:attrName>
                                        </p:attrNameLst>
                                      </p:cBhvr>
                                    </p:animRot>
                                  </p:childTnLst>
                                </p:cTn>
                              </p:par>
                            </p:childTnLst>
                          </p:cTn>
                        </p:par>
                        <p:par>
                          <p:cTn id="23" fill="hold">
                            <p:stCondLst>
                              <p:cond delay="1500"/>
                            </p:stCondLst>
                            <p:childTnLst>
                              <p:par>
                                <p:cTn id="24" presetID="31" presetClass="entr" presetSubtype="0"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400" fill="hold"/>
                                        <p:tgtEl>
                                          <p:spTgt spid="14"/>
                                        </p:tgtEl>
                                        <p:attrNameLst>
                                          <p:attrName>ppt_w</p:attrName>
                                        </p:attrNameLst>
                                      </p:cBhvr>
                                      <p:tavLst>
                                        <p:tav tm="0">
                                          <p:val>
                                            <p:fltVal val="0"/>
                                          </p:val>
                                        </p:tav>
                                        <p:tav tm="100000">
                                          <p:val>
                                            <p:strVal val="#ppt_w"/>
                                          </p:val>
                                        </p:tav>
                                      </p:tavLst>
                                    </p:anim>
                                    <p:anim calcmode="lin" valueType="num">
                                      <p:cBhvr>
                                        <p:cTn id="27" dur="400" fill="hold"/>
                                        <p:tgtEl>
                                          <p:spTgt spid="14"/>
                                        </p:tgtEl>
                                        <p:attrNameLst>
                                          <p:attrName>ppt_h</p:attrName>
                                        </p:attrNameLst>
                                      </p:cBhvr>
                                      <p:tavLst>
                                        <p:tav tm="0">
                                          <p:val>
                                            <p:fltVal val="0"/>
                                          </p:val>
                                        </p:tav>
                                        <p:tav tm="100000">
                                          <p:val>
                                            <p:strVal val="#ppt_h"/>
                                          </p:val>
                                        </p:tav>
                                      </p:tavLst>
                                    </p:anim>
                                    <p:anim calcmode="lin" valueType="num">
                                      <p:cBhvr>
                                        <p:cTn id="28" dur="400" fill="hold"/>
                                        <p:tgtEl>
                                          <p:spTgt spid="14"/>
                                        </p:tgtEl>
                                        <p:attrNameLst>
                                          <p:attrName>style.rotation</p:attrName>
                                        </p:attrNameLst>
                                      </p:cBhvr>
                                      <p:tavLst>
                                        <p:tav tm="0">
                                          <p:val>
                                            <p:fltVal val="90"/>
                                          </p:val>
                                        </p:tav>
                                        <p:tav tm="100000">
                                          <p:val>
                                            <p:fltVal val="0"/>
                                          </p:val>
                                        </p:tav>
                                      </p:tavLst>
                                    </p:anim>
                                    <p:animEffect transition="in" filter="fade">
                                      <p:cBhvr>
                                        <p:cTn id="29" dur="400"/>
                                        <p:tgtEl>
                                          <p:spTgt spid="14"/>
                                        </p:tgtEl>
                                      </p:cBhvr>
                                    </p:animEffect>
                                  </p:childTnLst>
                                </p:cTn>
                              </p:par>
                            </p:childTnLst>
                          </p:cTn>
                        </p:par>
                        <p:par>
                          <p:cTn id="30" fill="hold">
                            <p:stCondLst>
                              <p:cond delay="1900"/>
                            </p:stCondLst>
                            <p:childTnLst>
                              <p:par>
                                <p:cTn id="31" presetID="56" presetClass="entr" presetSubtype="0" fill="hold" grpId="0" nodeType="afterEffect">
                                  <p:stCondLst>
                                    <p:cond delay="0"/>
                                  </p:stCondLst>
                                  <p:iterate type="lt">
                                    <p:tmPct val="10000"/>
                                  </p:iterate>
                                  <p:childTnLst>
                                    <p:set>
                                      <p:cBhvr>
                                        <p:cTn id="32" dur="1" fill="hold">
                                          <p:stCondLst>
                                            <p:cond delay="0"/>
                                          </p:stCondLst>
                                        </p:cTn>
                                        <p:tgtEl>
                                          <p:spTgt spid="13"/>
                                        </p:tgtEl>
                                        <p:attrNameLst>
                                          <p:attrName>style.visibility</p:attrName>
                                        </p:attrNameLst>
                                      </p:cBhvr>
                                      <p:to>
                                        <p:strVal val="visible"/>
                                      </p:to>
                                    </p:set>
                                    <p:anim by="(-#ppt_w*2)" calcmode="lin" valueType="num">
                                      <p:cBhvr rctx="PPT">
                                        <p:cTn id="33" dur="250" autoRev="1" fill="hold">
                                          <p:stCondLst>
                                            <p:cond delay="0"/>
                                          </p:stCondLst>
                                        </p:cTn>
                                        <p:tgtEl>
                                          <p:spTgt spid="13"/>
                                        </p:tgtEl>
                                        <p:attrNameLst>
                                          <p:attrName>ppt_w</p:attrName>
                                        </p:attrNameLst>
                                      </p:cBhvr>
                                    </p:anim>
                                    <p:anim by="(#ppt_w*0.50)" calcmode="lin" valueType="num">
                                      <p:cBhvr>
                                        <p:cTn id="34" dur="250" decel="50000" autoRev="1" fill="hold">
                                          <p:stCondLst>
                                            <p:cond delay="0"/>
                                          </p:stCondLst>
                                        </p:cTn>
                                        <p:tgtEl>
                                          <p:spTgt spid="13"/>
                                        </p:tgtEl>
                                        <p:attrNameLst>
                                          <p:attrName>ppt_x</p:attrName>
                                        </p:attrNameLst>
                                      </p:cBhvr>
                                    </p:anim>
                                    <p:anim from="(-#ppt_h/2)" to="(#ppt_y)" calcmode="lin" valueType="num">
                                      <p:cBhvr>
                                        <p:cTn id="35" dur="500" fill="hold">
                                          <p:stCondLst>
                                            <p:cond delay="0"/>
                                          </p:stCondLst>
                                        </p:cTn>
                                        <p:tgtEl>
                                          <p:spTgt spid="13"/>
                                        </p:tgtEl>
                                        <p:attrNameLst>
                                          <p:attrName>ppt_y</p:attrName>
                                        </p:attrNameLst>
                                      </p:cBhvr>
                                    </p:anim>
                                    <p:animRot by="21600000">
                                      <p:cBhvr>
                                        <p:cTn id="36" dur="500" fill="hold">
                                          <p:stCondLst>
                                            <p:cond delay="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P spid="14" grpId="0"/>
      <p:bldP spid="15" grpId="0" animBg="1"/>
      <p:bldP spid="15"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84751" y="2457275"/>
            <a:ext cx="978312" cy="1144934"/>
            <a:chOff x="1446900" y="2132856"/>
            <a:chExt cx="1304925" cy="1527175"/>
          </a:xfrm>
        </p:grpSpPr>
        <p:sp>
          <p:nvSpPr>
            <p:cNvPr id="31" name="Freeform 5"/>
            <p:cNvSpPr/>
            <p:nvPr/>
          </p:nvSpPr>
          <p:spPr bwMode="auto">
            <a:xfrm>
              <a:off x="1446900" y="2132856"/>
              <a:ext cx="1304925" cy="1527175"/>
            </a:xfrm>
            <a:custGeom>
              <a:avLst/>
              <a:gdLst>
                <a:gd name="T0" fmla="*/ 827 w 1654"/>
                <a:gd name="T1" fmla="*/ 0 h 1918"/>
                <a:gd name="T2" fmla="*/ 1654 w 1654"/>
                <a:gd name="T3" fmla="*/ 827 h 1918"/>
                <a:gd name="T4" fmla="*/ 1116 w 1654"/>
                <a:gd name="T5" fmla="*/ 1602 h 1918"/>
                <a:gd name="T6" fmla="*/ 995 w 1654"/>
                <a:gd name="T7" fmla="*/ 1741 h 1918"/>
                <a:gd name="T8" fmla="*/ 870 w 1654"/>
                <a:gd name="T9" fmla="*/ 1884 h 1918"/>
                <a:gd name="T10" fmla="*/ 789 w 1654"/>
                <a:gd name="T11" fmla="*/ 1889 h 1918"/>
                <a:gd name="T12" fmla="*/ 660 w 1654"/>
                <a:gd name="T13" fmla="*/ 1741 h 1918"/>
                <a:gd name="T14" fmla="*/ 540 w 1654"/>
                <a:gd name="T15" fmla="*/ 1603 h 1918"/>
                <a:gd name="T16" fmla="*/ 0 w 1654"/>
                <a:gd name="T17" fmla="*/ 827 h 1918"/>
                <a:gd name="T18" fmla="*/ 827 w 1654"/>
                <a:gd name="T19" fmla="*/ 0 h 1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54" h="1918">
                  <a:moveTo>
                    <a:pt x="827" y="0"/>
                  </a:moveTo>
                  <a:cubicBezTo>
                    <a:pt x="1283" y="0"/>
                    <a:pt x="1654" y="370"/>
                    <a:pt x="1654" y="827"/>
                  </a:cubicBezTo>
                  <a:cubicBezTo>
                    <a:pt x="1654" y="1182"/>
                    <a:pt x="1430" y="1485"/>
                    <a:pt x="1116" y="1602"/>
                  </a:cubicBezTo>
                  <a:lnTo>
                    <a:pt x="995" y="1741"/>
                  </a:lnTo>
                  <a:cubicBezTo>
                    <a:pt x="953" y="1788"/>
                    <a:pt x="912" y="1836"/>
                    <a:pt x="870" y="1884"/>
                  </a:cubicBezTo>
                  <a:cubicBezTo>
                    <a:pt x="845" y="1916"/>
                    <a:pt x="818" y="1918"/>
                    <a:pt x="789" y="1889"/>
                  </a:cubicBezTo>
                  <a:cubicBezTo>
                    <a:pt x="746" y="1840"/>
                    <a:pt x="703" y="1790"/>
                    <a:pt x="660" y="1741"/>
                  </a:cubicBezTo>
                  <a:lnTo>
                    <a:pt x="540" y="1603"/>
                  </a:lnTo>
                  <a:cubicBezTo>
                    <a:pt x="225" y="1486"/>
                    <a:pt x="0" y="1183"/>
                    <a:pt x="0" y="827"/>
                  </a:cubicBezTo>
                  <a:cubicBezTo>
                    <a:pt x="0" y="370"/>
                    <a:pt x="370" y="0"/>
                    <a:pt x="827" y="0"/>
                  </a:cubicBezTo>
                  <a:close/>
                </a:path>
              </a:pathLst>
            </a:custGeom>
            <a:solidFill>
              <a:srgbClr val="92D050"/>
            </a:solidFill>
            <a:ln>
              <a:noFill/>
            </a:ln>
          </p:spPr>
          <p:txBody>
            <a:bodyPr vert="horz" wrap="square" lIns="68553" tIns="34277" rIns="68553" bIns="34277" numCol="1" anchor="t" anchorCtr="0" compatLnSpc="1"/>
            <a:lstStyle/>
            <a:p>
              <a:endParaRPr lang="zh-CN" altLang="en-US" sz="1350"/>
            </a:p>
          </p:txBody>
        </p:sp>
        <p:sp>
          <p:nvSpPr>
            <p:cNvPr id="56" name="Freeform 16"/>
            <p:cNvSpPr>
              <a:spLocks noEditPoints="1"/>
            </p:cNvSpPr>
            <p:nvPr/>
          </p:nvSpPr>
          <p:spPr bwMode="auto">
            <a:xfrm>
              <a:off x="1668969" y="2542449"/>
              <a:ext cx="860788" cy="500028"/>
            </a:xfrm>
            <a:custGeom>
              <a:avLst/>
              <a:gdLst>
                <a:gd name="T0" fmla="*/ 712 w 739"/>
                <a:gd name="T1" fmla="*/ 36 h 492"/>
                <a:gd name="T2" fmla="*/ 712 w 739"/>
                <a:gd name="T3" fmla="*/ 404 h 492"/>
                <a:gd name="T4" fmla="*/ 702 w 739"/>
                <a:gd name="T5" fmla="*/ 404 h 492"/>
                <a:gd name="T6" fmla="*/ 678 w 739"/>
                <a:gd name="T7" fmla="*/ 403 h 492"/>
                <a:gd name="T8" fmla="*/ 373 w 739"/>
                <a:gd name="T9" fmla="*/ 480 h 492"/>
                <a:gd name="T10" fmla="*/ 369 w 739"/>
                <a:gd name="T11" fmla="*/ 482 h 492"/>
                <a:gd name="T12" fmla="*/ 365 w 739"/>
                <a:gd name="T13" fmla="*/ 480 h 492"/>
                <a:gd name="T14" fmla="*/ 60 w 739"/>
                <a:gd name="T15" fmla="*/ 403 h 492"/>
                <a:gd name="T16" fmla="*/ 37 w 739"/>
                <a:gd name="T17" fmla="*/ 404 h 492"/>
                <a:gd name="T18" fmla="*/ 26 w 739"/>
                <a:gd name="T19" fmla="*/ 404 h 492"/>
                <a:gd name="T20" fmla="*/ 26 w 739"/>
                <a:gd name="T21" fmla="*/ 36 h 492"/>
                <a:gd name="T22" fmla="*/ 0 w 739"/>
                <a:gd name="T23" fmla="*/ 36 h 492"/>
                <a:gd name="T24" fmla="*/ 0 w 739"/>
                <a:gd name="T25" fmla="*/ 418 h 492"/>
                <a:gd name="T26" fmla="*/ 369 w 739"/>
                <a:gd name="T27" fmla="*/ 492 h 492"/>
                <a:gd name="T28" fmla="*/ 739 w 739"/>
                <a:gd name="T29" fmla="*/ 418 h 492"/>
                <a:gd name="T30" fmla="*/ 739 w 739"/>
                <a:gd name="T31" fmla="*/ 36 h 492"/>
                <a:gd name="T32" fmla="*/ 712 w 739"/>
                <a:gd name="T33" fmla="*/ 36 h 492"/>
                <a:gd name="T34" fmla="*/ 357 w 739"/>
                <a:gd name="T35" fmla="*/ 418 h 492"/>
                <a:gd name="T36" fmla="*/ 357 w 739"/>
                <a:gd name="T37" fmla="*/ 82 h 492"/>
                <a:gd name="T38" fmla="*/ 101 w 739"/>
                <a:gd name="T39" fmla="*/ 2 h 492"/>
                <a:gd name="T40" fmla="*/ 101 w 739"/>
                <a:gd name="T41" fmla="*/ 352 h 492"/>
                <a:gd name="T42" fmla="*/ 111 w 739"/>
                <a:gd name="T43" fmla="*/ 352 h 492"/>
                <a:gd name="T44" fmla="*/ 357 w 739"/>
                <a:gd name="T45" fmla="*/ 418 h 492"/>
                <a:gd name="T46" fmla="*/ 638 w 739"/>
                <a:gd name="T47" fmla="*/ 352 h 492"/>
                <a:gd name="T48" fmla="*/ 638 w 739"/>
                <a:gd name="T49" fmla="*/ 2 h 492"/>
                <a:gd name="T50" fmla="*/ 382 w 739"/>
                <a:gd name="T51" fmla="*/ 82 h 492"/>
                <a:gd name="T52" fmla="*/ 382 w 739"/>
                <a:gd name="T53" fmla="*/ 418 h 492"/>
                <a:gd name="T54" fmla="*/ 628 w 739"/>
                <a:gd name="T55" fmla="*/ 352 h 492"/>
                <a:gd name="T56" fmla="*/ 638 w 739"/>
                <a:gd name="T57" fmla="*/ 352 h 492"/>
                <a:gd name="T58" fmla="*/ 369 w 739"/>
                <a:gd name="T59" fmla="*/ 473 h 492"/>
                <a:gd name="T60" fmla="*/ 695 w 739"/>
                <a:gd name="T61" fmla="*/ 395 h 492"/>
                <a:gd name="T62" fmla="*/ 695 w 739"/>
                <a:gd name="T63" fmla="*/ 7 h 492"/>
                <a:gd name="T64" fmla="*/ 655 w 739"/>
                <a:gd name="T65" fmla="*/ 7 h 492"/>
                <a:gd name="T66" fmla="*/ 655 w 739"/>
                <a:gd name="T67" fmla="*/ 370 h 492"/>
                <a:gd name="T68" fmla="*/ 645 w 739"/>
                <a:gd name="T69" fmla="*/ 370 h 492"/>
                <a:gd name="T70" fmla="*/ 626 w 739"/>
                <a:gd name="T71" fmla="*/ 369 h 492"/>
                <a:gd name="T72" fmla="*/ 376 w 739"/>
                <a:gd name="T73" fmla="*/ 441 h 492"/>
                <a:gd name="T74" fmla="*/ 369 w 739"/>
                <a:gd name="T75" fmla="*/ 445 h 492"/>
                <a:gd name="T76" fmla="*/ 363 w 739"/>
                <a:gd name="T77" fmla="*/ 441 h 492"/>
                <a:gd name="T78" fmla="*/ 113 w 739"/>
                <a:gd name="T79" fmla="*/ 369 h 492"/>
                <a:gd name="T80" fmla="*/ 93 w 739"/>
                <a:gd name="T81" fmla="*/ 370 h 492"/>
                <a:gd name="T82" fmla="*/ 83 w 739"/>
                <a:gd name="T83" fmla="*/ 370 h 492"/>
                <a:gd name="T84" fmla="*/ 83 w 739"/>
                <a:gd name="T85" fmla="*/ 7 h 492"/>
                <a:gd name="T86" fmla="*/ 44 w 739"/>
                <a:gd name="T87" fmla="*/ 7 h 492"/>
                <a:gd name="T88" fmla="*/ 44 w 739"/>
                <a:gd name="T89" fmla="*/ 395 h 492"/>
                <a:gd name="T90" fmla="*/ 369 w 739"/>
                <a:gd name="T91" fmla="*/ 473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39" h="492">
                  <a:moveTo>
                    <a:pt x="712" y="36"/>
                  </a:moveTo>
                  <a:lnTo>
                    <a:pt x="712" y="404"/>
                  </a:lnTo>
                  <a:lnTo>
                    <a:pt x="702" y="404"/>
                  </a:lnTo>
                  <a:cubicBezTo>
                    <a:pt x="694" y="404"/>
                    <a:pt x="686" y="403"/>
                    <a:pt x="678" y="403"/>
                  </a:cubicBezTo>
                  <a:cubicBezTo>
                    <a:pt x="576" y="403"/>
                    <a:pt x="467" y="430"/>
                    <a:pt x="373" y="480"/>
                  </a:cubicBezTo>
                  <a:lnTo>
                    <a:pt x="369" y="482"/>
                  </a:lnTo>
                  <a:lnTo>
                    <a:pt x="365" y="480"/>
                  </a:lnTo>
                  <a:cubicBezTo>
                    <a:pt x="271" y="430"/>
                    <a:pt x="163" y="403"/>
                    <a:pt x="60" y="403"/>
                  </a:cubicBezTo>
                  <a:cubicBezTo>
                    <a:pt x="52" y="403"/>
                    <a:pt x="45" y="404"/>
                    <a:pt x="37" y="404"/>
                  </a:cubicBezTo>
                  <a:lnTo>
                    <a:pt x="26" y="404"/>
                  </a:lnTo>
                  <a:lnTo>
                    <a:pt x="26" y="36"/>
                  </a:lnTo>
                  <a:cubicBezTo>
                    <a:pt x="17" y="36"/>
                    <a:pt x="9" y="36"/>
                    <a:pt x="0" y="36"/>
                  </a:cubicBezTo>
                  <a:lnTo>
                    <a:pt x="0" y="418"/>
                  </a:lnTo>
                  <a:cubicBezTo>
                    <a:pt x="123" y="415"/>
                    <a:pt x="254" y="442"/>
                    <a:pt x="369" y="492"/>
                  </a:cubicBezTo>
                  <a:cubicBezTo>
                    <a:pt x="484" y="442"/>
                    <a:pt x="616" y="415"/>
                    <a:pt x="739" y="418"/>
                  </a:cubicBezTo>
                  <a:lnTo>
                    <a:pt x="739" y="36"/>
                  </a:lnTo>
                  <a:cubicBezTo>
                    <a:pt x="730" y="36"/>
                    <a:pt x="721" y="36"/>
                    <a:pt x="712" y="36"/>
                  </a:cubicBezTo>
                  <a:close/>
                  <a:moveTo>
                    <a:pt x="357" y="418"/>
                  </a:moveTo>
                  <a:lnTo>
                    <a:pt x="357" y="82"/>
                  </a:lnTo>
                  <a:cubicBezTo>
                    <a:pt x="277" y="28"/>
                    <a:pt x="186" y="0"/>
                    <a:pt x="101" y="2"/>
                  </a:cubicBezTo>
                  <a:lnTo>
                    <a:pt x="101" y="352"/>
                  </a:lnTo>
                  <a:cubicBezTo>
                    <a:pt x="104" y="352"/>
                    <a:pt x="107" y="352"/>
                    <a:pt x="111" y="352"/>
                  </a:cubicBezTo>
                  <a:cubicBezTo>
                    <a:pt x="193" y="352"/>
                    <a:pt x="280" y="375"/>
                    <a:pt x="357" y="418"/>
                  </a:cubicBezTo>
                  <a:close/>
                  <a:moveTo>
                    <a:pt x="638" y="352"/>
                  </a:moveTo>
                  <a:lnTo>
                    <a:pt x="638" y="2"/>
                  </a:lnTo>
                  <a:cubicBezTo>
                    <a:pt x="552" y="0"/>
                    <a:pt x="461" y="28"/>
                    <a:pt x="382" y="82"/>
                  </a:cubicBezTo>
                  <a:lnTo>
                    <a:pt x="382" y="418"/>
                  </a:lnTo>
                  <a:cubicBezTo>
                    <a:pt x="459" y="375"/>
                    <a:pt x="545" y="352"/>
                    <a:pt x="628" y="352"/>
                  </a:cubicBezTo>
                  <a:cubicBezTo>
                    <a:pt x="631" y="352"/>
                    <a:pt x="635" y="352"/>
                    <a:pt x="638" y="352"/>
                  </a:cubicBezTo>
                  <a:close/>
                  <a:moveTo>
                    <a:pt x="369" y="473"/>
                  </a:moveTo>
                  <a:cubicBezTo>
                    <a:pt x="473" y="417"/>
                    <a:pt x="590" y="391"/>
                    <a:pt x="695" y="395"/>
                  </a:cubicBezTo>
                  <a:lnTo>
                    <a:pt x="695" y="7"/>
                  </a:lnTo>
                  <a:cubicBezTo>
                    <a:pt x="682" y="6"/>
                    <a:pt x="669" y="6"/>
                    <a:pt x="655" y="7"/>
                  </a:cubicBezTo>
                  <a:lnTo>
                    <a:pt x="655" y="370"/>
                  </a:lnTo>
                  <a:lnTo>
                    <a:pt x="645" y="370"/>
                  </a:lnTo>
                  <a:cubicBezTo>
                    <a:pt x="639" y="369"/>
                    <a:pt x="632" y="369"/>
                    <a:pt x="626" y="369"/>
                  </a:cubicBezTo>
                  <a:cubicBezTo>
                    <a:pt x="542" y="369"/>
                    <a:pt x="453" y="395"/>
                    <a:pt x="376" y="441"/>
                  </a:cubicBezTo>
                  <a:lnTo>
                    <a:pt x="369" y="445"/>
                  </a:lnTo>
                  <a:lnTo>
                    <a:pt x="363" y="441"/>
                  </a:lnTo>
                  <a:cubicBezTo>
                    <a:pt x="286" y="395"/>
                    <a:pt x="197" y="369"/>
                    <a:pt x="113" y="369"/>
                  </a:cubicBezTo>
                  <a:cubicBezTo>
                    <a:pt x="106" y="369"/>
                    <a:pt x="100" y="369"/>
                    <a:pt x="93" y="370"/>
                  </a:cubicBezTo>
                  <a:lnTo>
                    <a:pt x="83" y="370"/>
                  </a:lnTo>
                  <a:lnTo>
                    <a:pt x="83" y="7"/>
                  </a:lnTo>
                  <a:cubicBezTo>
                    <a:pt x="70" y="6"/>
                    <a:pt x="57" y="6"/>
                    <a:pt x="44" y="7"/>
                  </a:cubicBezTo>
                  <a:lnTo>
                    <a:pt x="44" y="395"/>
                  </a:lnTo>
                  <a:cubicBezTo>
                    <a:pt x="148" y="391"/>
                    <a:pt x="265" y="417"/>
                    <a:pt x="369" y="47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53" tIns="34277" rIns="68553" bIns="34277" numCol="1" anchor="t" anchorCtr="0" compatLnSpc="1"/>
            <a:lstStyle/>
            <a:p>
              <a:endParaRPr lang="zh-CN" altLang="en-US" sz="1350"/>
            </a:p>
          </p:txBody>
        </p:sp>
      </p:grpSp>
      <p:sp>
        <p:nvSpPr>
          <p:cNvPr id="45" name="TextBox 44"/>
          <p:cNvSpPr txBox="1"/>
          <p:nvPr/>
        </p:nvSpPr>
        <p:spPr>
          <a:xfrm>
            <a:off x="577117" y="3616968"/>
            <a:ext cx="1993583" cy="392383"/>
          </a:xfrm>
          <a:prstGeom prst="rect">
            <a:avLst/>
          </a:prstGeom>
          <a:noFill/>
        </p:spPr>
        <p:txBody>
          <a:bodyPr wrap="square" lIns="68549" tIns="34274" rIns="68549" bIns="34274" rtlCol="0">
            <a:spAutoFit/>
          </a:bodyPr>
          <a:lstStyle/>
          <a:p>
            <a:pPr algn="ctr"/>
            <a:r>
              <a:rPr lang="zh-CN" altLang="en-US" sz="2100" b="1" dirty="0" smtClean="0">
                <a:solidFill>
                  <a:schemeClr val="tx1">
                    <a:lumMod val="75000"/>
                    <a:lumOff val="25000"/>
                  </a:schemeClr>
                </a:solidFill>
                <a:latin typeface="微软雅黑" panose="020B0503020204020204" pitchFamily="34" charset="-122"/>
                <a:ea typeface="微软雅黑" panose="020B0503020204020204" pitchFamily="34" charset="-122"/>
              </a:rPr>
              <a:t>感知层</a:t>
            </a:r>
            <a:endParaRPr lang="zh-CN" altLang="en-US" sz="21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3640369" y="2457275"/>
            <a:ext cx="978312" cy="1144934"/>
            <a:chOff x="4022275" y="2132856"/>
            <a:chExt cx="1304925" cy="1527175"/>
          </a:xfrm>
        </p:grpSpPr>
        <p:sp>
          <p:nvSpPr>
            <p:cNvPr id="34" name="Freeform 6"/>
            <p:cNvSpPr/>
            <p:nvPr/>
          </p:nvSpPr>
          <p:spPr bwMode="auto">
            <a:xfrm>
              <a:off x="4022275" y="2132856"/>
              <a:ext cx="1304925" cy="1527175"/>
            </a:xfrm>
            <a:custGeom>
              <a:avLst/>
              <a:gdLst>
                <a:gd name="T0" fmla="*/ 827 w 1654"/>
                <a:gd name="T1" fmla="*/ 0 h 1918"/>
                <a:gd name="T2" fmla="*/ 1654 w 1654"/>
                <a:gd name="T3" fmla="*/ 827 h 1918"/>
                <a:gd name="T4" fmla="*/ 1116 w 1654"/>
                <a:gd name="T5" fmla="*/ 1602 h 1918"/>
                <a:gd name="T6" fmla="*/ 995 w 1654"/>
                <a:gd name="T7" fmla="*/ 1741 h 1918"/>
                <a:gd name="T8" fmla="*/ 870 w 1654"/>
                <a:gd name="T9" fmla="*/ 1884 h 1918"/>
                <a:gd name="T10" fmla="*/ 790 w 1654"/>
                <a:gd name="T11" fmla="*/ 1889 h 1918"/>
                <a:gd name="T12" fmla="*/ 660 w 1654"/>
                <a:gd name="T13" fmla="*/ 1741 h 1918"/>
                <a:gd name="T14" fmla="*/ 540 w 1654"/>
                <a:gd name="T15" fmla="*/ 1603 h 1918"/>
                <a:gd name="T16" fmla="*/ 0 w 1654"/>
                <a:gd name="T17" fmla="*/ 827 h 1918"/>
                <a:gd name="T18" fmla="*/ 827 w 1654"/>
                <a:gd name="T19" fmla="*/ 0 h 1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54" h="1918">
                  <a:moveTo>
                    <a:pt x="827" y="0"/>
                  </a:moveTo>
                  <a:cubicBezTo>
                    <a:pt x="1284" y="0"/>
                    <a:pt x="1654" y="370"/>
                    <a:pt x="1654" y="827"/>
                  </a:cubicBezTo>
                  <a:cubicBezTo>
                    <a:pt x="1654" y="1182"/>
                    <a:pt x="1430" y="1485"/>
                    <a:pt x="1116" y="1602"/>
                  </a:cubicBezTo>
                  <a:lnTo>
                    <a:pt x="995" y="1741"/>
                  </a:lnTo>
                  <a:cubicBezTo>
                    <a:pt x="954" y="1788"/>
                    <a:pt x="912" y="1836"/>
                    <a:pt x="870" y="1884"/>
                  </a:cubicBezTo>
                  <a:cubicBezTo>
                    <a:pt x="845" y="1916"/>
                    <a:pt x="818" y="1918"/>
                    <a:pt x="790" y="1889"/>
                  </a:cubicBezTo>
                  <a:cubicBezTo>
                    <a:pt x="747" y="1840"/>
                    <a:pt x="703" y="1790"/>
                    <a:pt x="660" y="1741"/>
                  </a:cubicBezTo>
                  <a:lnTo>
                    <a:pt x="540" y="1603"/>
                  </a:lnTo>
                  <a:cubicBezTo>
                    <a:pt x="225" y="1486"/>
                    <a:pt x="0" y="1183"/>
                    <a:pt x="0" y="827"/>
                  </a:cubicBezTo>
                  <a:cubicBezTo>
                    <a:pt x="0" y="370"/>
                    <a:pt x="371" y="0"/>
                    <a:pt x="827" y="0"/>
                  </a:cubicBezTo>
                  <a:close/>
                </a:path>
              </a:pathLst>
            </a:custGeom>
            <a:solidFill>
              <a:schemeClr val="accent4"/>
            </a:solidFill>
            <a:ln>
              <a:noFill/>
            </a:ln>
          </p:spPr>
          <p:txBody>
            <a:bodyPr vert="horz" wrap="square" lIns="68553" tIns="34277" rIns="68553" bIns="34277" numCol="1" anchor="t" anchorCtr="0" compatLnSpc="1"/>
            <a:lstStyle/>
            <a:p>
              <a:endParaRPr lang="zh-CN" altLang="en-US" sz="1350"/>
            </a:p>
          </p:txBody>
        </p:sp>
        <p:sp>
          <p:nvSpPr>
            <p:cNvPr id="57" name="Freeform 9"/>
            <p:cNvSpPr>
              <a:spLocks noEditPoints="1"/>
            </p:cNvSpPr>
            <p:nvPr/>
          </p:nvSpPr>
          <p:spPr bwMode="auto">
            <a:xfrm>
              <a:off x="4399628" y="2380272"/>
              <a:ext cx="650316" cy="737858"/>
            </a:xfrm>
            <a:custGeom>
              <a:avLst/>
              <a:gdLst>
                <a:gd name="T0" fmla="*/ 402 w 630"/>
                <a:gd name="T1" fmla="*/ 89 h 711"/>
                <a:gd name="T2" fmla="*/ 313 w 630"/>
                <a:gd name="T3" fmla="*/ 178 h 711"/>
                <a:gd name="T4" fmla="*/ 223 w 630"/>
                <a:gd name="T5" fmla="*/ 178 h 711"/>
                <a:gd name="T6" fmla="*/ 134 w 630"/>
                <a:gd name="T7" fmla="*/ 89 h 711"/>
                <a:gd name="T8" fmla="*/ 223 w 630"/>
                <a:gd name="T9" fmla="*/ 0 h 711"/>
                <a:gd name="T10" fmla="*/ 313 w 630"/>
                <a:gd name="T11" fmla="*/ 0 h 711"/>
                <a:gd name="T12" fmla="*/ 402 w 630"/>
                <a:gd name="T13" fmla="*/ 89 h 711"/>
                <a:gd name="T14" fmla="*/ 445 w 630"/>
                <a:gd name="T15" fmla="*/ 89 h 711"/>
                <a:gd name="T16" fmla="*/ 446 w 630"/>
                <a:gd name="T17" fmla="*/ 109 h 711"/>
                <a:gd name="T18" fmla="*/ 335 w 630"/>
                <a:gd name="T19" fmla="*/ 221 h 711"/>
                <a:gd name="T20" fmla="*/ 201 w 630"/>
                <a:gd name="T21" fmla="*/ 221 h 711"/>
                <a:gd name="T22" fmla="*/ 90 w 630"/>
                <a:gd name="T23" fmla="*/ 109 h 711"/>
                <a:gd name="T24" fmla="*/ 92 w 630"/>
                <a:gd name="T25" fmla="*/ 89 h 711"/>
                <a:gd name="T26" fmla="*/ 0 w 630"/>
                <a:gd name="T27" fmla="*/ 198 h 711"/>
                <a:gd name="T28" fmla="*/ 0 w 630"/>
                <a:gd name="T29" fmla="*/ 600 h 711"/>
                <a:gd name="T30" fmla="*/ 112 w 630"/>
                <a:gd name="T31" fmla="*/ 711 h 711"/>
                <a:gd name="T32" fmla="*/ 409 w 630"/>
                <a:gd name="T33" fmla="*/ 711 h 711"/>
                <a:gd name="T34" fmla="*/ 288 w 630"/>
                <a:gd name="T35" fmla="*/ 528 h 711"/>
                <a:gd name="T36" fmla="*/ 487 w 630"/>
                <a:gd name="T37" fmla="*/ 328 h 711"/>
                <a:gd name="T38" fmla="*/ 536 w 630"/>
                <a:gd name="T39" fmla="*/ 335 h 711"/>
                <a:gd name="T40" fmla="*/ 536 w 630"/>
                <a:gd name="T41" fmla="*/ 198 h 711"/>
                <a:gd name="T42" fmla="*/ 445 w 630"/>
                <a:gd name="T43" fmla="*/ 89 h 711"/>
                <a:gd name="T44" fmla="*/ 251 w 630"/>
                <a:gd name="T45" fmla="*/ 446 h 711"/>
                <a:gd name="T46" fmla="*/ 251 w 630"/>
                <a:gd name="T47" fmla="*/ 446 h 711"/>
                <a:gd name="T48" fmla="*/ 112 w 630"/>
                <a:gd name="T49" fmla="*/ 446 h 711"/>
                <a:gd name="T50" fmla="*/ 90 w 630"/>
                <a:gd name="T51" fmla="*/ 423 h 711"/>
                <a:gd name="T52" fmla="*/ 112 w 630"/>
                <a:gd name="T53" fmla="*/ 401 h 711"/>
                <a:gd name="T54" fmla="*/ 251 w 630"/>
                <a:gd name="T55" fmla="*/ 401 h 711"/>
                <a:gd name="T56" fmla="*/ 274 w 630"/>
                <a:gd name="T57" fmla="*/ 423 h 711"/>
                <a:gd name="T58" fmla="*/ 251 w 630"/>
                <a:gd name="T59" fmla="*/ 446 h 711"/>
                <a:gd name="T60" fmla="*/ 296 w 630"/>
                <a:gd name="T61" fmla="*/ 356 h 711"/>
                <a:gd name="T62" fmla="*/ 296 w 630"/>
                <a:gd name="T63" fmla="*/ 356 h 711"/>
                <a:gd name="T64" fmla="*/ 112 w 630"/>
                <a:gd name="T65" fmla="*/ 356 h 711"/>
                <a:gd name="T66" fmla="*/ 90 w 630"/>
                <a:gd name="T67" fmla="*/ 334 h 711"/>
                <a:gd name="T68" fmla="*/ 112 w 630"/>
                <a:gd name="T69" fmla="*/ 312 h 711"/>
                <a:gd name="T70" fmla="*/ 296 w 630"/>
                <a:gd name="T71" fmla="*/ 312 h 711"/>
                <a:gd name="T72" fmla="*/ 318 w 630"/>
                <a:gd name="T73" fmla="*/ 334 h 711"/>
                <a:gd name="T74" fmla="*/ 296 w 630"/>
                <a:gd name="T75" fmla="*/ 356 h 711"/>
                <a:gd name="T76" fmla="*/ 524 w 630"/>
                <a:gd name="T77" fmla="*/ 390 h 711"/>
                <a:gd name="T78" fmla="*/ 488 w 630"/>
                <a:gd name="T79" fmla="*/ 385 h 711"/>
                <a:gd name="T80" fmla="*/ 346 w 630"/>
                <a:gd name="T81" fmla="*/ 527 h 711"/>
                <a:gd name="T82" fmla="*/ 458 w 630"/>
                <a:gd name="T83" fmla="*/ 666 h 711"/>
                <a:gd name="T84" fmla="*/ 488 w 630"/>
                <a:gd name="T85" fmla="*/ 669 h 711"/>
                <a:gd name="T86" fmla="*/ 630 w 630"/>
                <a:gd name="T87" fmla="*/ 527 h 711"/>
                <a:gd name="T88" fmla="*/ 524 w 630"/>
                <a:gd name="T89" fmla="*/ 390 h 711"/>
                <a:gd name="T90" fmla="*/ 569 w 630"/>
                <a:gd name="T91" fmla="*/ 507 h 711"/>
                <a:gd name="T92" fmla="*/ 569 w 630"/>
                <a:gd name="T93" fmla="*/ 507 h 711"/>
                <a:gd name="T94" fmla="*/ 524 w 630"/>
                <a:gd name="T95" fmla="*/ 552 h 711"/>
                <a:gd name="T96" fmla="*/ 488 w 630"/>
                <a:gd name="T97" fmla="*/ 588 h 711"/>
                <a:gd name="T98" fmla="*/ 448 w 630"/>
                <a:gd name="T99" fmla="*/ 588 h 711"/>
                <a:gd name="T100" fmla="*/ 408 w 630"/>
                <a:gd name="T101" fmla="*/ 547 h 711"/>
                <a:gd name="T102" fmla="*/ 408 w 630"/>
                <a:gd name="T103" fmla="*/ 507 h 711"/>
                <a:gd name="T104" fmla="*/ 448 w 630"/>
                <a:gd name="T105" fmla="*/ 507 h 711"/>
                <a:gd name="T106" fmla="*/ 468 w 630"/>
                <a:gd name="T107" fmla="*/ 527 h 711"/>
                <a:gd name="T108" fmla="*/ 524 w 630"/>
                <a:gd name="T109" fmla="*/ 472 h 711"/>
                <a:gd name="T110" fmla="*/ 528 w 630"/>
                <a:gd name="T111" fmla="*/ 467 h 711"/>
                <a:gd name="T112" fmla="*/ 569 w 630"/>
                <a:gd name="T113" fmla="*/ 467 h 711"/>
                <a:gd name="T114" fmla="*/ 569 w 630"/>
                <a:gd name="T115" fmla="*/ 507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0" h="711">
                  <a:moveTo>
                    <a:pt x="402" y="89"/>
                  </a:moveTo>
                  <a:cubicBezTo>
                    <a:pt x="402" y="138"/>
                    <a:pt x="362" y="178"/>
                    <a:pt x="313" y="178"/>
                  </a:cubicBezTo>
                  <a:lnTo>
                    <a:pt x="223" y="178"/>
                  </a:lnTo>
                  <a:cubicBezTo>
                    <a:pt x="174" y="178"/>
                    <a:pt x="134" y="138"/>
                    <a:pt x="134" y="89"/>
                  </a:cubicBezTo>
                  <a:cubicBezTo>
                    <a:pt x="134" y="39"/>
                    <a:pt x="174" y="0"/>
                    <a:pt x="223" y="0"/>
                  </a:cubicBezTo>
                  <a:lnTo>
                    <a:pt x="313" y="0"/>
                  </a:lnTo>
                  <a:cubicBezTo>
                    <a:pt x="362" y="0"/>
                    <a:pt x="402" y="39"/>
                    <a:pt x="402" y="89"/>
                  </a:cubicBezTo>
                  <a:close/>
                  <a:moveTo>
                    <a:pt x="445" y="89"/>
                  </a:moveTo>
                  <a:cubicBezTo>
                    <a:pt x="446" y="95"/>
                    <a:pt x="446" y="102"/>
                    <a:pt x="446" y="109"/>
                  </a:cubicBezTo>
                  <a:cubicBezTo>
                    <a:pt x="446" y="171"/>
                    <a:pt x="397" y="221"/>
                    <a:pt x="335" y="221"/>
                  </a:cubicBezTo>
                  <a:lnTo>
                    <a:pt x="201" y="221"/>
                  </a:lnTo>
                  <a:cubicBezTo>
                    <a:pt x="140" y="221"/>
                    <a:pt x="90" y="171"/>
                    <a:pt x="90" y="109"/>
                  </a:cubicBezTo>
                  <a:cubicBezTo>
                    <a:pt x="90" y="102"/>
                    <a:pt x="90" y="95"/>
                    <a:pt x="92" y="89"/>
                  </a:cubicBezTo>
                  <a:cubicBezTo>
                    <a:pt x="40" y="98"/>
                    <a:pt x="0" y="144"/>
                    <a:pt x="0" y="198"/>
                  </a:cubicBezTo>
                  <a:lnTo>
                    <a:pt x="0" y="600"/>
                  </a:lnTo>
                  <a:cubicBezTo>
                    <a:pt x="0" y="661"/>
                    <a:pt x="50" y="711"/>
                    <a:pt x="112" y="711"/>
                  </a:cubicBezTo>
                  <a:lnTo>
                    <a:pt x="409" y="711"/>
                  </a:lnTo>
                  <a:cubicBezTo>
                    <a:pt x="338" y="681"/>
                    <a:pt x="288" y="610"/>
                    <a:pt x="288" y="528"/>
                  </a:cubicBezTo>
                  <a:cubicBezTo>
                    <a:pt x="288" y="418"/>
                    <a:pt x="377" y="328"/>
                    <a:pt x="487" y="328"/>
                  </a:cubicBezTo>
                  <a:cubicBezTo>
                    <a:pt x="504" y="328"/>
                    <a:pt x="520" y="331"/>
                    <a:pt x="536" y="335"/>
                  </a:cubicBezTo>
                  <a:lnTo>
                    <a:pt x="536" y="198"/>
                  </a:lnTo>
                  <a:cubicBezTo>
                    <a:pt x="536" y="144"/>
                    <a:pt x="496" y="98"/>
                    <a:pt x="445" y="89"/>
                  </a:cubicBezTo>
                  <a:close/>
                  <a:moveTo>
                    <a:pt x="251" y="446"/>
                  </a:moveTo>
                  <a:lnTo>
                    <a:pt x="251" y="446"/>
                  </a:lnTo>
                  <a:lnTo>
                    <a:pt x="112" y="446"/>
                  </a:lnTo>
                  <a:cubicBezTo>
                    <a:pt x="100" y="446"/>
                    <a:pt x="90" y="436"/>
                    <a:pt x="90" y="423"/>
                  </a:cubicBezTo>
                  <a:cubicBezTo>
                    <a:pt x="90" y="411"/>
                    <a:pt x="100" y="401"/>
                    <a:pt x="112" y="401"/>
                  </a:cubicBezTo>
                  <a:lnTo>
                    <a:pt x="251" y="401"/>
                  </a:lnTo>
                  <a:cubicBezTo>
                    <a:pt x="264" y="401"/>
                    <a:pt x="274" y="411"/>
                    <a:pt x="274" y="423"/>
                  </a:cubicBezTo>
                  <a:cubicBezTo>
                    <a:pt x="274" y="436"/>
                    <a:pt x="264" y="446"/>
                    <a:pt x="251" y="446"/>
                  </a:cubicBezTo>
                  <a:close/>
                  <a:moveTo>
                    <a:pt x="296" y="356"/>
                  </a:moveTo>
                  <a:lnTo>
                    <a:pt x="296" y="356"/>
                  </a:lnTo>
                  <a:lnTo>
                    <a:pt x="112" y="356"/>
                  </a:lnTo>
                  <a:cubicBezTo>
                    <a:pt x="100" y="356"/>
                    <a:pt x="90" y="346"/>
                    <a:pt x="90" y="334"/>
                  </a:cubicBezTo>
                  <a:cubicBezTo>
                    <a:pt x="90" y="322"/>
                    <a:pt x="100" y="312"/>
                    <a:pt x="112" y="312"/>
                  </a:cubicBezTo>
                  <a:lnTo>
                    <a:pt x="296" y="312"/>
                  </a:lnTo>
                  <a:cubicBezTo>
                    <a:pt x="308" y="312"/>
                    <a:pt x="318" y="322"/>
                    <a:pt x="318" y="334"/>
                  </a:cubicBezTo>
                  <a:cubicBezTo>
                    <a:pt x="318" y="346"/>
                    <a:pt x="308" y="356"/>
                    <a:pt x="296" y="356"/>
                  </a:cubicBezTo>
                  <a:close/>
                  <a:moveTo>
                    <a:pt x="524" y="390"/>
                  </a:moveTo>
                  <a:cubicBezTo>
                    <a:pt x="512" y="387"/>
                    <a:pt x="501" y="385"/>
                    <a:pt x="488" y="385"/>
                  </a:cubicBezTo>
                  <a:cubicBezTo>
                    <a:pt x="410" y="385"/>
                    <a:pt x="346" y="449"/>
                    <a:pt x="346" y="527"/>
                  </a:cubicBezTo>
                  <a:cubicBezTo>
                    <a:pt x="346" y="596"/>
                    <a:pt x="394" y="652"/>
                    <a:pt x="458" y="666"/>
                  </a:cubicBezTo>
                  <a:cubicBezTo>
                    <a:pt x="468" y="668"/>
                    <a:pt x="478" y="669"/>
                    <a:pt x="488" y="669"/>
                  </a:cubicBezTo>
                  <a:cubicBezTo>
                    <a:pt x="567" y="669"/>
                    <a:pt x="630" y="606"/>
                    <a:pt x="630" y="527"/>
                  </a:cubicBezTo>
                  <a:cubicBezTo>
                    <a:pt x="630" y="461"/>
                    <a:pt x="585" y="405"/>
                    <a:pt x="524" y="390"/>
                  </a:cubicBezTo>
                  <a:close/>
                  <a:moveTo>
                    <a:pt x="569" y="507"/>
                  </a:moveTo>
                  <a:lnTo>
                    <a:pt x="569" y="507"/>
                  </a:lnTo>
                  <a:lnTo>
                    <a:pt x="524" y="552"/>
                  </a:lnTo>
                  <a:lnTo>
                    <a:pt x="488" y="588"/>
                  </a:lnTo>
                  <a:cubicBezTo>
                    <a:pt x="477" y="599"/>
                    <a:pt x="459" y="599"/>
                    <a:pt x="448" y="588"/>
                  </a:cubicBezTo>
                  <a:lnTo>
                    <a:pt x="408" y="547"/>
                  </a:lnTo>
                  <a:cubicBezTo>
                    <a:pt x="397" y="536"/>
                    <a:pt x="397" y="518"/>
                    <a:pt x="408" y="507"/>
                  </a:cubicBezTo>
                  <a:cubicBezTo>
                    <a:pt x="419" y="496"/>
                    <a:pt x="437" y="496"/>
                    <a:pt x="448" y="507"/>
                  </a:cubicBezTo>
                  <a:lnTo>
                    <a:pt x="468" y="527"/>
                  </a:lnTo>
                  <a:lnTo>
                    <a:pt x="524" y="472"/>
                  </a:lnTo>
                  <a:lnTo>
                    <a:pt x="528" y="467"/>
                  </a:lnTo>
                  <a:cubicBezTo>
                    <a:pt x="540" y="456"/>
                    <a:pt x="558" y="456"/>
                    <a:pt x="569" y="467"/>
                  </a:cubicBezTo>
                  <a:cubicBezTo>
                    <a:pt x="580" y="478"/>
                    <a:pt x="580" y="496"/>
                    <a:pt x="569" y="50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53" tIns="34277" rIns="68553" bIns="34277" numCol="1" anchor="t" anchorCtr="0" compatLnSpc="1"/>
            <a:lstStyle/>
            <a:p>
              <a:endParaRPr lang="zh-CN" altLang="en-US" sz="1350"/>
            </a:p>
          </p:txBody>
        </p:sp>
      </p:grpSp>
      <p:sp>
        <p:nvSpPr>
          <p:cNvPr id="46" name="TextBox 45"/>
          <p:cNvSpPr txBox="1"/>
          <p:nvPr/>
        </p:nvSpPr>
        <p:spPr>
          <a:xfrm>
            <a:off x="3460326" y="3616968"/>
            <a:ext cx="1337684" cy="392383"/>
          </a:xfrm>
          <a:prstGeom prst="rect">
            <a:avLst/>
          </a:prstGeom>
          <a:noFill/>
        </p:spPr>
        <p:txBody>
          <a:bodyPr wrap="square" lIns="68549" tIns="34274" rIns="68549" bIns="34274" rtlCol="0">
            <a:spAutoFit/>
          </a:bodyPr>
          <a:lstStyle>
            <a:defPPr>
              <a:defRPr lang="zh-CN"/>
            </a:defPPr>
            <a:lvl1pPr algn="ctr">
              <a:defRPr sz="2800" b="1">
                <a:solidFill>
                  <a:schemeClr val="accent1"/>
                </a:solidFill>
                <a:latin typeface="微软雅黑" panose="020B0503020204020204" pitchFamily="34" charset="-122"/>
                <a:ea typeface="微软雅黑" panose="020B0503020204020204" pitchFamily="34" charset="-122"/>
              </a:defRPr>
            </a:lvl1pPr>
          </a:lstStyle>
          <a:p>
            <a:r>
              <a:rPr lang="zh-CN" altLang="en-US" sz="2100" dirty="0" smtClean="0">
                <a:solidFill>
                  <a:schemeClr val="tx1">
                    <a:lumMod val="75000"/>
                    <a:lumOff val="25000"/>
                  </a:schemeClr>
                </a:solidFill>
              </a:rPr>
              <a:t>网络层</a:t>
            </a:r>
            <a:endParaRPr lang="zh-CN" altLang="en-US" sz="2100" dirty="0">
              <a:solidFill>
                <a:schemeClr val="tx1">
                  <a:lumMod val="75000"/>
                  <a:lumOff val="25000"/>
                </a:schemeClr>
              </a:solidFill>
            </a:endParaRPr>
          </a:p>
        </p:txBody>
      </p:sp>
      <p:grpSp>
        <p:nvGrpSpPr>
          <p:cNvPr id="3" name="组合 2"/>
          <p:cNvGrpSpPr/>
          <p:nvPr/>
        </p:nvGrpSpPr>
        <p:grpSpPr>
          <a:xfrm>
            <a:off x="6268797" y="2424890"/>
            <a:ext cx="979502" cy="1144934"/>
            <a:chOff x="6560095" y="2132856"/>
            <a:chExt cx="1306513" cy="1527175"/>
          </a:xfrm>
        </p:grpSpPr>
        <p:sp>
          <p:nvSpPr>
            <p:cNvPr id="37" name="Freeform 7"/>
            <p:cNvSpPr/>
            <p:nvPr/>
          </p:nvSpPr>
          <p:spPr bwMode="auto">
            <a:xfrm>
              <a:off x="6560095" y="2132856"/>
              <a:ext cx="1306513" cy="1527175"/>
            </a:xfrm>
            <a:custGeom>
              <a:avLst/>
              <a:gdLst>
                <a:gd name="T0" fmla="*/ 827 w 1654"/>
                <a:gd name="T1" fmla="*/ 0 h 1918"/>
                <a:gd name="T2" fmla="*/ 1654 w 1654"/>
                <a:gd name="T3" fmla="*/ 827 h 1918"/>
                <a:gd name="T4" fmla="*/ 1116 w 1654"/>
                <a:gd name="T5" fmla="*/ 1602 h 1918"/>
                <a:gd name="T6" fmla="*/ 995 w 1654"/>
                <a:gd name="T7" fmla="*/ 1741 h 1918"/>
                <a:gd name="T8" fmla="*/ 870 w 1654"/>
                <a:gd name="T9" fmla="*/ 1884 h 1918"/>
                <a:gd name="T10" fmla="*/ 789 w 1654"/>
                <a:gd name="T11" fmla="*/ 1889 h 1918"/>
                <a:gd name="T12" fmla="*/ 660 w 1654"/>
                <a:gd name="T13" fmla="*/ 1741 h 1918"/>
                <a:gd name="T14" fmla="*/ 540 w 1654"/>
                <a:gd name="T15" fmla="*/ 1603 h 1918"/>
                <a:gd name="T16" fmla="*/ 0 w 1654"/>
                <a:gd name="T17" fmla="*/ 827 h 1918"/>
                <a:gd name="T18" fmla="*/ 827 w 1654"/>
                <a:gd name="T19" fmla="*/ 0 h 1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54" h="1918">
                  <a:moveTo>
                    <a:pt x="827" y="0"/>
                  </a:moveTo>
                  <a:cubicBezTo>
                    <a:pt x="1283" y="0"/>
                    <a:pt x="1654" y="370"/>
                    <a:pt x="1654" y="827"/>
                  </a:cubicBezTo>
                  <a:cubicBezTo>
                    <a:pt x="1654" y="1182"/>
                    <a:pt x="1430" y="1485"/>
                    <a:pt x="1116" y="1602"/>
                  </a:cubicBezTo>
                  <a:lnTo>
                    <a:pt x="995" y="1741"/>
                  </a:lnTo>
                  <a:cubicBezTo>
                    <a:pt x="953" y="1788"/>
                    <a:pt x="912" y="1836"/>
                    <a:pt x="870" y="1884"/>
                  </a:cubicBezTo>
                  <a:cubicBezTo>
                    <a:pt x="845" y="1916"/>
                    <a:pt x="818" y="1918"/>
                    <a:pt x="789" y="1889"/>
                  </a:cubicBezTo>
                  <a:cubicBezTo>
                    <a:pt x="746" y="1840"/>
                    <a:pt x="703" y="1790"/>
                    <a:pt x="660" y="1741"/>
                  </a:cubicBezTo>
                  <a:lnTo>
                    <a:pt x="540" y="1603"/>
                  </a:lnTo>
                  <a:cubicBezTo>
                    <a:pt x="225" y="1486"/>
                    <a:pt x="0" y="1183"/>
                    <a:pt x="0" y="827"/>
                  </a:cubicBezTo>
                  <a:cubicBezTo>
                    <a:pt x="0" y="370"/>
                    <a:pt x="370" y="0"/>
                    <a:pt x="827" y="0"/>
                  </a:cubicBezTo>
                  <a:close/>
                </a:path>
              </a:pathLst>
            </a:custGeom>
            <a:solidFill>
              <a:srgbClr val="02B9E7"/>
            </a:solidFill>
            <a:ln>
              <a:noFill/>
            </a:ln>
          </p:spPr>
          <p:txBody>
            <a:bodyPr vert="horz" wrap="square" lIns="68553" tIns="34277" rIns="68553" bIns="34277" numCol="1" anchor="t" anchorCtr="0" compatLnSpc="1"/>
            <a:lstStyle/>
            <a:p>
              <a:endParaRPr lang="zh-CN" altLang="en-US" sz="1350"/>
            </a:p>
          </p:txBody>
        </p:sp>
        <p:sp>
          <p:nvSpPr>
            <p:cNvPr id="63" name="Freeform 10"/>
            <p:cNvSpPr>
              <a:spLocks noEditPoints="1"/>
            </p:cNvSpPr>
            <p:nvPr/>
          </p:nvSpPr>
          <p:spPr bwMode="auto">
            <a:xfrm>
              <a:off x="6850001" y="2403005"/>
              <a:ext cx="726700" cy="778916"/>
            </a:xfrm>
            <a:custGeom>
              <a:avLst/>
              <a:gdLst>
                <a:gd name="T0" fmla="*/ 255 w 674"/>
                <a:gd name="T1" fmla="*/ 448 h 720"/>
                <a:gd name="T2" fmla="*/ 243 w 674"/>
                <a:gd name="T3" fmla="*/ 407 h 720"/>
                <a:gd name="T4" fmla="*/ 295 w 674"/>
                <a:gd name="T5" fmla="*/ 196 h 720"/>
                <a:gd name="T6" fmla="*/ 350 w 674"/>
                <a:gd name="T7" fmla="*/ 367 h 720"/>
                <a:gd name="T8" fmla="*/ 418 w 674"/>
                <a:gd name="T9" fmla="*/ 169 h 720"/>
                <a:gd name="T10" fmla="*/ 267 w 674"/>
                <a:gd name="T11" fmla="*/ 336 h 720"/>
                <a:gd name="T12" fmla="*/ 254 w 674"/>
                <a:gd name="T13" fmla="*/ 358 h 720"/>
                <a:gd name="T14" fmla="*/ 346 w 674"/>
                <a:gd name="T15" fmla="*/ 412 h 720"/>
                <a:gd name="T16" fmla="*/ 445 w 674"/>
                <a:gd name="T17" fmla="*/ 144 h 720"/>
                <a:gd name="T18" fmla="*/ 449 w 674"/>
                <a:gd name="T19" fmla="*/ 91 h 720"/>
                <a:gd name="T20" fmla="*/ 445 w 674"/>
                <a:gd name="T21" fmla="*/ 144 h 720"/>
                <a:gd name="T22" fmla="*/ 526 w 674"/>
                <a:gd name="T23" fmla="*/ 170 h 720"/>
                <a:gd name="T24" fmla="*/ 474 w 674"/>
                <a:gd name="T25" fmla="*/ 174 h 720"/>
                <a:gd name="T26" fmla="*/ 385 w 674"/>
                <a:gd name="T27" fmla="*/ 121 h 720"/>
                <a:gd name="T28" fmla="*/ 363 w 674"/>
                <a:gd name="T29" fmla="*/ 73 h 720"/>
                <a:gd name="T30" fmla="*/ 385 w 674"/>
                <a:gd name="T31" fmla="*/ 121 h 720"/>
                <a:gd name="T32" fmla="*/ 298 w 674"/>
                <a:gd name="T33" fmla="*/ 90 h 720"/>
                <a:gd name="T34" fmla="*/ 302 w 674"/>
                <a:gd name="T35" fmla="*/ 142 h 720"/>
                <a:gd name="T36" fmla="*/ 496 w 674"/>
                <a:gd name="T37" fmla="*/ 257 h 720"/>
                <a:gd name="T38" fmla="*/ 543 w 674"/>
                <a:gd name="T39" fmla="*/ 235 h 720"/>
                <a:gd name="T40" fmla="*/ 496 w 674"/>
                <a:gd name="T41" fmla="*/ 257 h 720"/>
                <a:gd name="T42" fmla="*/ 248 w 674"/>
                <a:gd name="T43" fmla="*/ 368 h 720"/>
                <a:gd name="T44" fmla="*/ 235 w 674"/>
                <a:gd name="T45" fmla="*/ 391 h 720"/>
                <a:gd name="T46" fmla="*/ 328 w 674"/>
                <a:gd name="T47" fmla="*/ 445 h 720"/>
                <a:gd name="T48" fmla="*/ 246 w 674"/>
                <a:gd name="T49" fmla="*/ 720 h 720"/>
                <a:gd name="T50" fmla="*/ 263 w 674"/>
                <a:gd name="T51" fmla="*/ 42 h 720"/>
                <a:gd name="T52" fmla="*/ 642 w 674"/>
                <a:gd name="T53" fmla="*/ 204 h 720"/>
                <a:gd name="T54" fmla="*/ 648 w 674"/>
                <a:gd name="T55" fmla="*/ 313 h 720"/>
                <a:gd name="T56" fmla="*/ 667 w 674"/>
                <a:gd name="T57" fmla="*/ 450 h 720"/>
                <a:gd name="T58" fmla="*/ 643 w 674"/>
                <a:gd name="T59" fmla="*/ 566 h 720"/>
                <a:gd name="T60" fmla="*/ 504 w 674"/>
                <a:gd name="T61" fmla="*/ 598 h 720"/>
                <a:gd name="T62" fmla="*/ 246 w 674"/>
                <a:gd name="T63" fmla="*/ 72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4" h="720">
                  <a:moveTo>
                    <a:pt x="243" y="407"/>
                  </a:moveTo>
                  <a:cubicBezTo>
                    <a:pt x="236" y="421"/>
                    <a:pt x="241" y="439"/>
                    <a:pt x="255" y="448"/>
                  </a:cubicBezTo>
                  <a:cubicBezTo>
                    <a:pt x="267" y="455"/>
                    <a:pt x="282" y="453"/>
                    <a:pt x="292" y="444"/>
                  </a:cubicBezTo>
                  <a:lnTo>
                    <a:pt x="243" y="407"/>
                  </a:lnTo>
                  <a:close/>
                  <a:moveTo>
                    <a:pt x="418" y="169"/>
                  </a:moveTo>
                  <a:cubicBezTo>
                    <a:pt x="373" y="143"/>
                    <a:pt x="318" y="155"/>
                    <a:pt x="295" y="196"/>
                  </a:cubicBezTo>
                  <a:cubicBezTo>
                    <a:pt x="270" y="238"/>
                    <a:pt x="302" y="284"/>
                    <a:pt x="280" y="327"/>
                  </a:cubicBezTo>
                  <a:lnTo>
                    <a:pt x="350" y="367"/>
                  </a:lnTo>
                  <a:cubicBezTo>
                    <a:pt x="376" y="327"/>
                    <a:pt x="432" y="331"/>
                    <a:pt x="456" y="289"/>
                  </a:cubicBezTo>
                  <a:cubicBezTo>
                    <a:pt x="480" y="249"/>
                    <a:pt x="462" y="195"/>
                    <a:pt x="418" y="169"/>
                  </a:cubicBezTo>
                  <a:close/>
                  <a:moveTo>
                    <a:pt x="342" y="393"/>
                  </a:moveTo>
                  <a:lnTo>
                    <a:pt x="267" y="336"/>
                  </a:lnTo>
                  <a:cubicBezTo>
                    <a:pt x="261" y="331"/>
                    <a:pt x="253" y="333"/>
                    <a:pt x="250" y="339"/>
                  </a:cubicBezTo>
                  <a:cubicBezTo>
                    <a:pt x="246" y="345"/>
                    <a:pt x="248" y="354"/>
                    <a:pt x="254" y="358"/>
                  </a:cubicBezTo>
                  <a:lnTo>
                    <a:pt x="329" y="416"/>
                  </a:lnTo>
                  <a:cubicBezTo>
                    <a:pt x="335" y="420"/>
                    <a:pt x="343" y="418"/>
                    <a:pt x="346" y="412"/>
                  </a:cubicBezTo>
                  <a:cubicBezTo>
                    <a:pt x="350" y="406"/>
                    <a:pt x="348" y="397"/>
                    <a:pt x="342" y="393"/>
                  </a:cubicBezTo>
                  <a:close/>
                  <a:moveTo>
                    <a:pt x="445" y="144"/>
                  </a:moveTo>
                  <a:lnTo>
                    <a:pt x="468" y="102"/>
                  </a:lnTo>
                  <a:lnTo>
                    <a:pt x="449" y="91"/>
                  </a:lnTo>
                  <a:lnTo>
                    <a:pt x="426" y="133"/>
                  </a:lnTo>
                  <a:lnTo>
                    <a:pt x="445" y="144"/>
                  </a:lnTo>
                  <a:close/>
                  <a:moveTo>
                    <a:pt x="485" y="193"/>
                  </a:moveTo>
                  <a:lnTo>
                    <a:pt x="526" y="170"/>
                  </a:lnTo>
                  <a:lnTo>
                    <a:pt x="515" y="150"/>
                  </a:lnTo>
                  <a:lnTo>
                    <a:pt x="474" y="174"/>
                  </a:lnTo>
                  <a:lnTo>
                    <a:pt x="485" y="193"/>
                  </a:lnTo>
                  <a:close/>
                  <a:moveTo>
                    <a:pt x="385" y="121"/>
                  </a:moveTo>
                  <a:lnTo>
                    <a:pt x="385" y="73"/>
                  </a:lnTo>
                  <a:lnTo>
                    <a:pt x="363" y="73"/>
                  </a:lnTo>
                  <a:lnTo>
                    <a:pt x="363" y="121"/>
                  </a:lnTo>
                  <a:lnTo>
                    <a:pt x="385" y="121"/>
                  </a:lnTo>
                  <a:close/>
                  <a:moveTo>
                    <a:pt x="321" y="131"/>
                  </a:moveTo>
                  <a:lnTo>
                    <a:pt x="298" y="90"/>
                  </a:lnTo>
                  <a:lnTo>
                    <a:pt x="278" y="101"/>
                  </a:lnTo>
                  <a:lnTo>
                    <a:pt x="302" y="142"/>
                  </a:lnTo>
                  <a:lnTo>
                    <a:pt x="321" y="131"/>
                  </a:lnTo>
                  <a:close/>
                  <a:moveTo>
                    <a:pt x="496" y="257"/>
                  </a:moveTo>
                  <a:lnTo>
                    <a:pt x="543" y="257"/>
                  </a:lnTo>
                  <a:lnTo>
                    <a:pt x="543" y="235"/>
                  </a:lnTo>
                  <a:lnTo>
                    <a:pt x="496" y="235"/>
                  </a:lnTo>
                  <a:lnTo>
                    <a:pt x="496" y="257"/>
                  </a:lnTo>
                  <a:close/>
                  <a:moveTo>
                    <a:pt x="324" y="426"/>
                  </a:moveTo>
                  <a:lnTo>
                    <a:pt x="248" y="368"/>
                  </a:lnTo>
                  <a:cubicBezTo>
                    <a:pt x="242" y="364"/>
                    <a:pt x="235" y="365"/>
                    <a:pt x="231" y="372"/>
                  </a:cubicBezTo>
                  <a:cubicBezTo>
                    <a:pt x="227" y="378"/>
                    <a:pt x="229" y="386"/>
                    <a:pt x="235" y="391"/>
                  </a:cubicBezTo>
                  <a:lnTo>
                    <a:pt x="311" y="448"/>
                  </a:lnTo>
                  <a:cubicBezTo>
                    <a:pt x="316" y="453"/>
                    <a:pt x="324" y="451"/>
                    <a:pt x="328" y="445"/>
                  </a:cubicBezTo>
                  <a:cubicBezTo>
                    <a:pt x="331" y="439"/>
                    <a:pt x="329" y="430"/>
                    <a:pt x="324" y="426"/>
                  </a:cubicBezTo>
                  <a:close/>
                  <a:moveTo>
                    <a:pt x="246" y="720"/>
                  </a:moveTo>
                  <a:cubicBezTo>
                    <a:pt x="254" y="663"/>
                    <a:pt x="254" y="603"/>
                    <a:pt x="239" y="550"/>
                  </a:cubicBezTo>
                  <a:cubicBezTo>
                    <a:pt x="0" y="415"/>
                    <a:pt x="62" y="105"/>
                    <a:pt x="263" y="42"/>
                  </a:cubicBezTo>
                  <a:cubicBezTo>
                    <a:pt x="369" y="0"/>
                    <a:pt x="513" y="25"/>
                    <a:pt x="606" y="119"/>
                  </a:cubicBezTo>
                  <a:cubicBezTo>
                    <a:pt x="674" y="187"/>
                    <a:pt x="642" y="204"/>
                    <a:pt x="642" y="204"/>
                  </a:cubicBezTo>
                  <a:lnTo>
                    <a:pt x="627" y="213"/>
                  </a:lnTo>
                  <a:cubicBezTo>
                    <a:pt x="635" y="245"/>
                    <a:pt x="650" y="305"/>
                    <a:pt x="648" y="313"/>
                  </a:cubicBezTo>
                  <a:cubicBezTo>
                    <a:pt x="645" y="324"/>
                    <a:pt x="633" y="336"/>
                    <a:pt x="633" y="336"/>
                  </a:cubicBezTo>
                  <a:lnTo>
                    <a:pt x="667" y="450"/>
                  </a:lnTo>
                  <a:lnTo>
                    <a:pt x="636" y="462"/>
                  </a:lnTo>
                  <a:cubicBezTo>
                    <a:pt x="643" y="499"/>
                    <a:pt x="647" y="530"/>
                    <a:pt x="643" y="566"/>
                  </a:cubicBezTo>
                  <a:cubicBezTo>
                    <a:pt x="643" y="572"/>
                    <a:pt x="622" y="590"/>
                    <a:pt x="606" y="591"/>
                  </a:cubicBezTo>
                  <a:lnTo>
                    <a:pt x="504" y="598"/>
                  </a:lnTo>
                  <a:lnTo>
                    <a:pt x="510" y="720"/>
                  </a:lnTo>
                  <a:lnTo>
                    <a:pt x="246" y="72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53" tIns="34277" rIns="68553" bIns="34277" numCol="1" anchor="t" anchorCtr="0" compatLnSpc="1"/>
            <a:lstStyle/>
            <a:p>
              <a:endParaRPr lang="zh-CN" altLang="en-US" sz="1350"/>
            </a:p>
          </p:txBody>
        </p:sp>
      </p:grpSp>
      <p:sp>
        <p:nvSpPr>
          <p:cNvPr id="47" name="TextBox 46"/>
          <p:cNvSpPr txBox="1"/>
          <p:nvPr/>
        </p:nvSpPr>
        <p:spPr>
          <a:xfrm>
            <a:off x="5948920" y="3616968"/>
            <a:ext cx="1617887" cy="392383"/>
          </a:xfrm>
          <a:prstGeom prst="rect">
            <a:avLst/>
          </a:prstGeom>
          <a:noFill/>
        </p:spPr>
        <p:txBody>
          <a:bodyPr wrap="square" lIns="68549" tIns="34274" rIns="68549" bIns="34274" rtlCol="0">
            <a:spAutoFit/>
          </a:bodyPr>
          <a:lstStyle>
            <a:defPPr>
              <a:defRPr lang="zh-CN"/>
            </a:defPPr>
            <a:lvl1pPr algn="ctr">
              <a:defRPr sz="2800" b="1">
                <a:solidFill>
                  <a:schemeClr val="accent1"/>
                </a:solidFill>
                <a:latin typeface="微软雅黑" panose="020B0503020204020204" pitchFamily="34" charset="-122"/>
                <a:ea typeface="微软雅黑" panose="020B0503020204020204" pitchFamily="34" charset="-122"/>
              </a:defRPr>
            </a:lvl1pPr>
          </a:lstStyle>
          <a:p>
            <a:r>
              <a:rPr lang="zh-CN" altLang="en-US" sz="2100" dirty="0" smtClean="0">
                <a:solidFill>
                  <a:schemeClr val="tx1">
                    <a:lumMod val="75000"/>
                    <a:lumOff val="25000"/>
                  </a:schemeClr>
                </a:solidFill>
              </a:rPr>
              <a:t>应用层</a:t>
            </a:r>
            <a:endParaRPr lang="zh-CN" altLang="en-US" sz="2100" dirty="0">
              <a:solidFill>
                <a:schemeClr val="tx1">
                  <a:lumMod val="75000"/>
                  <a:lumOff val="25000"/>
                </a:schemeClr>
              </a:solidFill>
            </a:endParaRPr>
          </a:p>
        </p:txBody>
      </p:sp>
      <p:sp>
        <p:nvSpPr>
          <p:cNvPr id="22" name="TextBox 54"/>
          <p:cNvSpPr txBox="1"/>
          <p:nvPr/>
        </p:nvSpPr>
        <p:spPr>
          <a:xfrm>
            <a:off x="615626" y="945882"/>
            <a:ext cx="2630017"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zh-CN" altLang="en-US" sz="2400" b="1" dirty="0">
                <a:solidFill>
                  <a:srgbClr val="0070C0"/>
                </a:solidFill>
                <a:latin typeface="微软雅黑" panose="020B0503020204020204" pitchFamily="34" charset="-122"/>
                <a:ea typeface="微软雅黑" panose="020B0503020204020204" pitchFamily="34" charset="-122"/>
                <a:sym typeface="+mn-ea"/>
              </a:rPr>
              <a:t>物</a:t>
            </a:r>
            <a:r>
              <a:rPr lang="zh-CN" altLang="en-US" sz="2400" b="1" dirty="0" smtClean="0">
                <a:solidFill>
                  <a:srgbClr val="0070C0"/>
                </a:solidFill>
                <a:latin typeface="微软雅黑" panose="020B0503020204020204" pitchFamily="34" charset="-122"/>
                <a:ea typeface="微软雅黑" panose="020B0503020204020204" pitchFamily="34" charset="-122"/>
                <a:sym typeface="+mn-ea"/>
              </a:rPr>
              <a:t>联网的体系结构</a:t>
            </a: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
        <p:nvSpPr>
          <p:cNvPr id="27" name="TextBox 38"/>
          <p:cNvSpPr txBox="1">
            <a:spLocks/>
          </p:cNvSpPr>
          <p:nvPr/>
        </p:nvSpPr>
        <p:spPr bwMode="auto">
          <a:xfrm>
            <a:off x="615626" y="1569921"/>
            <a:ext cx="6991724" cy="496527"/>
          </a:xfrm>
          <a:prstGeom prst="rect">
            <a:avLst/>
          </a:prstGeom>
          <a:noFill/>
          <a:ln w="9525">
            <a:noFill/>
            <a:miter lim="800000"/>
            <a:headEnd/>
            <a:tailEnd/>
          </a:ln>
        </p:spPr>
        <p:txBody>
          <a:bodyPr wrap="square" lIns="54000" tIns="0" rIns="162000" bIns="0" anchor="ctr" anchorCtr="0">
            <a:noAutofit/>
            <a:scene3d>
              <a:camera prst="orthographicFront"/>
              <a:lightRig rig="threePt" dir="t"/>
            </a:scene3d>
            <a:sp3d>
              <a:bevelT w="0" h="0"/>
            </a:sp3d>
          </a:bodyPr>
          <a:lstStyle/>
          <a:p>
            <a:pPr algn="just">
              <a:lnSpc>
                <a:spcPct val="120000"/>
              </a:lnSpc>
              <a:defRPr/>
            </a:pPr>
            <a:r>
              <a:rPr lang="zh-CN" altLang="en-US" sz="2400" dirty="0" smtClean="0">
                <a:latin typeface="华文楷体" panose="02010600040101010101" pitchFamily="2" charset="-122"/>
                <a:ea typeface="华文楷体" panose="02010600040101010101" pitchFamily="2" charset="-122"/>
              </a:rPr>
              <a:t>物联网的体系结构根据其功能的不同分为三层：</a:t>
            </a:r>
            <a:endParaRPr lang="en-US" altLang="zh-CN" sz="2400" dirty="0" smtClean="0">
              <a:latin typeface="华文楷体" panose="02010600040101010101" pitchFamily="2" charset="-122"/>
              <a:ea typeface="华文楷体" panose="02010600040101010101" pitchFamily="2" charset="-122"/>
            </a:endParaRPr>
          </a:p>
        </p:txBody>
      </p:sp>
      <p:sp>
        <p:nvSpPr>
          <p:cNvPr id="64" name="TextBox 44"/>
          <p:cNvSpPr txBox="1"/>
          <p:nvPr/>
        </p:nvSpPr>
        <p:spPr>
          <a:xfrm>
            <a:off x="617660" y="5240220"/>
            <a:ext cx="1993583" cy="392383"/>
          </a:xfrm>
          <a:prstGeom prst="rect">
            <a:avLst/>
          </a:prstGeom>
          <a:noFill/>
        </p:spPr>
        <p:txBody>
          <a:bodyPr wrap="square" lIns="68549" tIns="34274" rIns="68549" bIns="34274" rtlCol="0">
            <a:spAutoFit/>
          </a:bodyPr>
          <a:lstStyle/>
          <a:p>
            <a:pPr algn="ctr"/>
            <a:r>
              <a:rPr lang="zh-CN" altLang="en-US" sz="2100" b="1" dirty="0">
                <a:solidFill>
                  <a:schemeClr val="tx1">
                    <a:lumMod val="75000"/>
                    <a:lumOff val="25000"/>
                  </a:schemeClr>
                </a:solidFill>
                <a:latin typeface="微软雅黑" panose="020B0503020204020204" pitchFamily="34" charset="-122"/>
                <a:ea typeface="微软雅黑" panose="020B0503020204020204" pitchFamily="34" charset="-122"/>
              </a:rPr>
              <a:t>全面感知</a:t>
            </a:r>
          </a:p>
        </p:txBody>
      </p:sp>
      <p:sp>
        <p:nvSpPr>
          <p:cNvPr id="65" name="TextBox 45"/>
          <p:cNvSpPr txBox="1"/>
          <p:nvPr/>
        </p:nvSpPr>
        <p:spPr>
          <a:xfrm>
            <a:off x="3500869" y="5240220"/>
            <a:ext cx="1337684" cy="392383"/>
          </a:xfrm>
          <a:prstGeom prst="rect">
            <a:avLst/>
          </a:prstGeom>
          <a:noFill/>
        </p:spPr>
        <p:txBody>
          <a:bodyPr wrap="square" lIns="68549" tIns="34274" rIns="68549" bIns="34274" rtlCol="0">
            <a:spAutoFit/>
          </a:bodyPr>
          <a:lstStyle>
            <a:defPPr>
              <a:defRPr lang="zh-CN"/>
            </a:defPPr>
            <a:lvl1pPr algn="ctr">
              <a:defRPr sz="2800" b="1">
                <a:solidFill>
                  <a:schemeClr val="accent1"/>
                </a:solidFill>
                <a:latin typeface="微软雅黑" panose="020B0503020204020204" pitchFamily="34" charset="-122"/>
                <a:ea typeface="微软雅黑" panose="020B0503020204020204" pitchFamily="34" charset="-122"/>
              </a:defRPr>
            </a:lvl1pPr>
          </a:lstStyle>
          <a:p>
            <a:r>
              <a:rPr lang="zh-CN" altLang="en-US" sz="2100" dirty="0">
                <a:solidFill>
                  <a:schemeClr val="tx1">
                    <a:lumMod val="75000"/>
                    <a:lumOff val="25000"/>
                  </a:schemeClr>
                </a:solidFill>
              </a:rPr>
              <a:t>可靠传输</a:t>
            </a:r>
          </a:p>
        </p:txBody>
      </p:sp>
      <p:sp>
        <p:nvSpPr>
          <p:cNvPr id="66" name="TextBox 46"/>
          <p:cNvSpPr txBox="1"/>
          <p:nvPr/>
        </p:nvSpPr>
        <p:spPr>
          <a:xfrm>
            <a:off x="5989463" y="5240220"/>
            <a:ext cx="1617887" cy="392383"/>
          </a:xfrm>
          <a:prstGeom prst="rect">
            <a:avLst/>
          </a:prstGeom>
          <a:noFill/>
        </p:spPr>
        <p:txBody>
          <a:bodyPr wrap="square" lIns="68549" tIns="34274" rIns="68549" bIns="34274" rtlCol="0">
            <a:spAutoFit/>
          </a:bodyPr>
          <a:lstStyle>
            <a:defPPr>
              <a:defRPr lang="zh-CN"/>
            </a:defPPr>
            <a:lvl1pPr algn="ctr">
              <a:defRPr sz="2800" b="1">
                <a:solidFill>
                  <a:schemeClr val="accent1"/>
                </a:solidFill>
                <a:latin typeface="微软雅黑" panose="020B0503020204020204" pitchFamily="34" charset="-122"/>
                <a:ea typeface="微软雅黑" panose="020B0503020204020204" pitchFamily="34" charset="-122"/>
              </a:defRPr>
            </a:lvl1pPr>
          </a:lstStyle>
          <a:p>
            <a:r>
              <a:rPr lang="zh-CN" altLang="en-US" sz="2100" dirty="0">
                <a:solidFill>
                  <a:schemeClr val="tx1">
                    <a:lumMod val="75000"/>
                    <a:lumOff val="25000"/>
                  </a:schemeClr>
                </a:solidFill>
              </a:rPr>
              <a:t>智能处理</a:t>
            </a:r>
          </a:p>
        </p:txBody>
      </p:sp>
      <p:sp>
        <p:nvSpPr>
          <p:cNvPr id="68" name="右箭头 67"/>
          <p:cNvSpPr/>
          <p:nvPr/>
        </p:nvSpPr>
        <p:spPr>
          <a:xfrm rot="5400000">
            <a:off x="1092455" y="4431308"/>
            <a:ext cx="961364" cy="279098"/>
          </a:xfrm>
          <a:prstGeom prst="rightArrow">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右箭头 68"/>
          <p:cNvSpPr/>
          <p:nvPr/>
        </p:nvSpPr>
        <p:spPr>
          <a:xfrm rot="5400000">
            <a:off x="3648486" y="4431305"/>
            <a:ext cx="961364" cy="279098"/>
          </a:xfrm>
          <a:prstGeom prst="rightArrow">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右箭头 69"/>
          <p:cNvSpPr/>
          <p:nvPr/>
        </p:nvSpPr>
        <p:spPr>
          <a:xfrm rot="5400000">
            <a:off x="6280899" y="4433476"/>
            <a:ext cx="961364" cy="279098"/>
          </a:xfrm>
          <a:prstGeom prst="rightArrow">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TextBox 38"/>
          <p:cNvSpPr txBox="1">
            <a:spLocks/>
          </p:cNvSpPr>
          <p:nvPr/>
        </p:nvSpPr>
        <p:spPr bwMode="auto">
          <a:xfrm>
            <a:off x="1780123" y="3943986"/>
            <a:ext cx="529293" cy="1183064"/>
          </a:xfrm>
          <a:prstGeom prst="rect">
            <a:avLst/>
          </a:prstGeom>
          <a:noFill/>
          <a:ln w="9525">
            <a:noFill/>
            <a:miter lim="800000"/>
            <a:headEnd/>
            <a:tailEnd/>
          </a:ln>
        </p:spPr>
        <p:txBody>
          <a:bodyPr wrap="square" lIns="54000" tIns="0" rIns="162000" bIns="0" anchor="ctr" anchorCtr="0">
            <a:noAutofit/>
            <a:scene3d>
              <a:camera prst="orthographicFront"/>
              <a:lightRig rig="threePt" dir="t"/>
            </a:scene3d>
            <a:sp3d>
              <a:bevelT w="0" h="0"/>
            </a:sp3d>
          </a:bodyPr>
          <a:lstStyle/>
          <a:p>
            <a:pPr algn="just">
              <a:lnSpc>
                <a:spcPct val="120000"/>
              </a:lnSpc>
              <a:defRPr/>
            </a:pPr>
            <a:r>
              <a:rPr lang="zh-CN" altLang="en-US" sz="2400" dirty="0">
                <a:latin typeface="华文楷体" panose="02010600040101010101" pitchFamily="2" charset="-122"/>
                <a:ea typeface="华文楷体" panose="02010600040101010101" pitchFamily="2" charset="-122"/>
              </a:rPr>
              <a:t>实现</a:t>
            </a:r>
            <a:endParaRPr lang="en-US" altLang="zh-CN" sz="2400" dirty="0" smtClean="0">
              <a:latin typeface="华文楷体" panose="02010600040101010101" pitchFamily="2" charset="-122"/>
              <a:ea typeface="华文楷体" panose="02010600040101010101" pitchFamily="2" charset="-122"/>
            </a:endParaRPr>
          </a:p>
        </p:txBody>
      </p:sp>
      <p:sp>
        <p:nvSpPr>
          <p:cNvPr id="72" name="TextBox 38"/>
          <p:cNvSpPr txBox="1">
            <a:spLocks/>
          </p:cNvSpPr>
          <p:nvPr/>
        </p:nvSpPr>
        <p:spPr bwMode="auto">
          <a:xfrm>
            <a:off x="4394722" y="3879584"/>
            <a:ext cx="529293" cy="1183064"/>
          </a:xfrm>
          <a:prstGeom prst="rect">
            <a:avLst/>
          </a:prstGeom>
          <a:noFill/>
          <a:ln w="9525">
            <a:noFill/>
            <a:miter lim="800000"/>
            <a:headEnd/>
            <a:tailEnd/>
          </a:ln>
        </p:spPr>
        <p:txBody>
          <a:bodyPr wrap="square" lIns="54000" tIns="0" rIns="162000" bIns="0" anchor="ctr" anchorCtr="0">
            <a:noAutofit/>
            <a:scene3d>
              <a:camera prst="orthographicFront"/>
              <a:lightRig rig="threePt" dir="t"/>
            </a:scene3d>
            <a:sp3d>
              <a:bevelT w="0" h="0"/>
            </a:sp3d>
          </a:bodyPr>
          <a:lstStyle/>
          <a:p>
            <a:pPr algn="just">
              <a:lnSpc>
                <a:spcPct val="120000"/>
              </a:lnSpc>
              <a:defRPr/>
            </a:pPr>
            <a:r>
              <a:rPr lang="zh-CN" altLang="en-US" sz="2400" dirty="0">
                <a:latin typeface="华文楷体" panose="02010600040101010101" pitchFamily="2" charset="-122"/>
                <a:ea typeface="华文楷体" panose="02010600040101010101" pitchFamily="2" charset="-122"/>
              </a:rPr>
              <a:t>实现</a:t>
            </a:r>
            <a:endParaRPr lang="en-US" altLang="zh-CN" sz="2400" dirty="0" smtClean="0">
              <a:latin typeface="华文楷体" panose="02010600040101010101" pitchFamily="2" charset="-122"/>
              <a:ea typeface="华文楷体" panose="02010600040101010101" pitchFamily="2" charset="-122"/>
            </a:endParaRPr>
          </a:p>
        </p:txBody>
      </p:sp>
      <p:sp>
        <p:nvSpPr>
          <p:cNvPr id="73" name="TextBox 38"/>
          <p:cNvSpPr txBox="1">
            <a:spLocks/>
          </p:cNvSpPr>
          <p:nvPr/>
        </p:nvSpPr>
        <p:spPr bwMode="auto">
          <a:xfrm>
            <a:off x="7030954" y="3900961"/>
            <a:ext cx="529293" cy="1183064"/>
          </a:xfrm>
          <a:prstGeom prst="rect">
            <a:avLst/>
          </a:prstGeom>
          <a:noFill/>
          <a:ln w="9525">
            <a:noFill/>
            <a:miter lim="800000"/>
            <a:headEnd/>
            <a:tailEnd/>
          </a:ln>
        </p:spPr>
        <p:txBody>
          <a:bodyPr wrap="square" lIns="54000" tIns="0" rIns="162000" bIns="0" anchor="ctr" anchorCtr="0">
            <a:noAutofit/>
            <a:scene3d>
              <a:camera prst="orthographicFront"/>
              <a:lightRig rig="threePt" dir="t"/>
            </a:scene3d>
            <a:sp3d>
              <a:bevelT w="0" h="0"/>
            </a:sp3d>
          </a:bodyPr>
          <a:lstStyle/>
          <a:p>
            <a:pPr algn="just">
              <a:lnSpc>
                <a:spcPct val="120000"/>
              </a:lnSpc>
              <a:defRPr/>
            </a:pPr>
            <a:r>
              <a:rPr lang="zh-CN" altLang="en-US" sz="2400" dirty="0">
                <a:latin typeface="华文楷体" panose="02010600040101010101" pitchFamily="2" charset="-122"/>
                <a:ea typeface="华文楷体" panose="02010600040101010101" pitchFamily="2" charset="-122"/>
              </a:rPr>
              <a:t>实现</a:t>
            </a:r>
            <a:endParaRPr lang="en-US" altLang="zh-CN" sz="2400" dirty="0" smtClean="0">
              <a:latin typeface="华文楷体" panose="02010600040101010101" pitchFamily="2" charset="-122"/>
              <a:ea typeface="华文楷体" panose="02010600040101010101" pitchFamily="2" charset="-122"/>
            </a:endParaRPr>
          </a:p>
        </p:txBody>
      </p:sp>
      <p:grpSp>
        <p:nvGrpSpPr>
          <p:cNvPr id="29" name="组合 28">
            <a:extLst>
              <a:ext uri="{FF2B5EF4-FFF2-40B4-BE49-F238E27FC236}">
                <a16:creationId xmlns:a16="http://schemas.microsoft.com/office/drawing/2014/main" xmlns="" id="{5933EB30-D7B2-4693-8F06-BDBF7D2371BF}"/>
              </a:ext>
            </a:extLst>
          </p:cNvPr>
          <p:cNvGrpSpPr/>
          <p:nvPr/>
        </p:nvGrpSpPr>
        <p:grpSpPr>
          <a:xfrm>
            <a:off x="199228" y="353544"/>
            <a:ext cx="4329229" cy="466490"/>
            <a:chOff x="199226" y="353544"/>
            <a:chExt cx="4329229" cy="466490"/>
          </a:xfrm>
        </p:grpSpPr>
        <p:sp>
          <p:nvSpPr>
            <p:cNvPr id="30" name="Freeform 5">
              <a:extLst>
                <a:ext uri="{FF2B5EF4-FFF2-40B4-BE49-F238E27FC236}">
                  <a16:creationId xmlns:a16="http://schemas.microsoft.com/office/drawing/2014/main" xmlns="" id="{A6136DCE-D38C-436D-BD81-A64F62FAD772}"/>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32" name="Freeform 6">
              <a:extLst>
                <a:ext uri="{FF2B5EF4-FFF2-40B4-BE49-F238E27FC236}">
                  <a16:creationId xmlns:a16="http://schemas.microsoft.com/office/drawing/2014/main" xmlns="" id="{6A7EE97A-0CD3-4038-8453-A2739C3D327E}"/>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33" name="Freeform 7">
              <a:extLst>
                <a:ext uri="{FF2B5EF4-FFF2-40B4-BE49-F238E27FC236}">
                  <a16:creationId xmlns:a16="http://schemas.microsoft.com/office/drawing/2014/main" xmlns="" id="{393AC9E9-703B-43AB-8FC3-5256C3D53B2C}"/>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35" name="TextBox 54">
              <a:extLst>
                <a:ext uri="{FF2B5EF4-FFF2-40B4-BE49-F238E27FC236}">
                  <a16:creationId xmlns:a16="http://schemas.microsoft.com/office/drawing/2014/main" xmlns="" id="{15CD5890-984D-45E4-A348-CEB228DA772E}"/>
                </a:ext>
              </a:extLst>
            </p:cNvPr>
            <p:cNvSpPr txBox="1"/>
            <p:nvPr/>
          </p:nvSpPr>
          <p:spPr>
            <a:xfrm>
              <a:off x="615627" y="364150"/>
              <a:ext cx="3912828"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9.5 </a:t>
              </a:r>
              <a:r>
                <a:rPr lang="zh-CN" altLang="en-US" sz="24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物</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联网的安全体系结构</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987901318"/>
      </p:ext>
    </p:extLst>
  </p:cSld>
  <p:clrMapOvr>
    <a:masterClrMapping/>
  </p:clrMapOvr>
  <mc:AlternateContent xmlns:mc="http://schemas.openxmlformats.org/markup-compatibility/2006">
    <mc:Choice xmlns:p14="http://schemas.microsoft.com/office/powerpoint/2010/main" Requires="p14">
      <p:transition spd="slow" p14:dur="14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22"/>
                                        </p:tgtEl>
                                        <p:attrNameLst>
                                          <p:attrName>style.visibility</p:attrName>
                                        </p:attrNameLst>
                                      </p:cBhvr>
                                      <p:to>
                                        <p:strVal val="visible"/>
                                      </p:to>
                                    </p:set>
                                    <p:anim by="(-#ppt_w*2)" calcmode="lin" valueType="num">
                                      <p:cBhvr rctx="PPT">
                                        <p:cTn id="7" dur="125" autoRev="1" fill="hold">
                                          <p:stCondLst>
                                            <p:cond delay="0"/>
                                          </p:stCondLst>
                                        </p:cTn>
                                        <p:tgtEl>
                                          <p:spTgt spid="22"/>
                                        </p:tgtEl>
                                        <p:attrNameLst>
                                          <p:attrName>ppt_w</p:attrName>
                                        </p:attrNameLst>
                                      </p:cBhvr>
                                    </p:anim>
                                    <p:anim by="(#ppt_w*0.50)" calcmode="lin" valueType="num">
                                      <p:cBhvr>
                                        <p:cTn id="8" dur="125" decel="50000" autoRev="1" fill="hold">
                                          <p:stCondLst>
                                            <p:cond delay="0"/>
                                          </p:stCondLst>
                                        </p:cTn>
                                        <p:tgtEl>
                                          <p:spTgt spid="22"/>
                                        </p:tgtEl>
                                        <p:attrNameLst>
                                          <p:attrName>ppt_x</p:attrName>
                                        </p:attrNameLst>
                                      </p:cBhvr>
                                    </p:anim>
                                    <p:anim from="(-#ppt_h/2)" to="(#ppt_y)" calcmode="lin" valueType="num">
                                      <p:cBhvr>
                                        <p:cTn id="9" dur="250" fill="hold">
                                          <p:stCondLst>
                                            <p:cond delay="0"/>
                                          </p:stCondLst>
                                        </p:cTn>
                                        <p:tgtEl>
                                          <p:spTgt spid="22"/>
                                        </p:tgtEl>
                                        <p:attrNameLst>
                                          <p:attrName>ppt_y</p:attrName>
                                        </p:attrNameLst>
                                      </p:cBhvr>
                                    </p:anim>
                                    <p:animRot by="21600000">
                                      <p:cBhvr>
                                        <p:cTn id="10" dur="250" fill="hold">
                                          <p:stCondLst>
                                            <p:cond delay="0"/>
                                          </p:stCondLst>
                                        </p:cTn>
                                        <p:tgtEl>
                                          <p:spTgt spid="22"/>
                                        </p:tgtEl>
                                        <p:attrNameLst>
                                          <p:attrName>r</p:attrName>
                                        </p:attrNameLst>
                                      </p:cBhvr>
                                    </p:animRot>
                                  </p:childTnLst>
                                </p:cTn>
                              </p:par>
                            </p:childTnLst>
                          </p:cTn>
                        </p:par>
                        <p:par>
                          <p:cTn id="11" fill="hold">
                            <p:stCondLst>
                              <p:cond delay="425"/>
                            </p:stCondLst>
                            <p:childTnLst>
                              <p:par>
                                <p:cTn id="12" presetID="22" presetClass="entr" presetSubtype="8"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left)">
                                      <p:cBhvr>
                                        <p:cTn id="14" dur="500"/>
                                        <p:tgtEl>
                                          <p:spTgt spid="27"/>
                                        </p:tgtEl>
                                      </p:cBhvr>
                                    </p:animEffect>
                                  </p:childTnLst>
                                </p:cTn>
                              </p:par>
                            </p:childTnLst>
                          </p:cTn>
                        </p:par>
                        <p:par>
                          <p:cTn id="15" fill="hold">
                            <p:stCondLst>
                              <p:cond delay="925"/>
                            </p:stCondLst>
                            <p:childTnLst>
                              <p:par>
                                <p:cTn id="16" presetID="47" presetClass="entr" presetSubtype="0"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700"/>
                                        <p:tgtEl>
                                          <p:spTgt spid="4"/>
                                        </p:tgtEl>
                                      </p:cBhvr>
                                    </p:animEffect>
                                    <p:anim calcmode="lin" valueType="num">
                                      <p:cBhvr>
                                        <p:cTn id="19" dur="700" fill="hold"/>
                                        <p:tgtEl>
                                          <p:spTgt spid="4"/>
                                        </p:tgtEl>
                                        <p:attrNameLst>
                                          <p:attrName>ppt_x</p:attrName>
                                        </p:attrNameLst>
                                      </p:cBhvr>
                                      <p:tavLst>
                                        <p:tav tm="0">
                                          <p:val>
                                            <p:strVal val="#ppt_x"/>
                                          </p:val>
                                        </p:tav>
                                        <p:tav tm="100000">
                                          <p:val>
                                            <p:strVal val="#ppt_x"/>
                                          </p:val>
                                        </p:tav>
                                      </p:tavLst>
                                    </p:anim>
                                    <p:anim calcmode="lin" valueType="num">
                                      <p:cBhvr>
                                        <p:cTn id="20" dur="700" fill="hold"/>
                                        <p:tgtEl>
                                          <p:spTgt spid="4"/>
                                        </p:tgtEl>
                                        <p:attrNameLst>
                                          <p:attrName>ppt_y</p:attrName>
                                        </p:attrNameLst>
                                      </p:cBhvr>
                                      <p:tavLst>
                                        <p:tav tm="0">
                                          <p:val>
                                            <p:strVal val="#ppt_y-.1"/>
                                          </p:val>
                                        </p:tav>
                                        <p:tav tm="100000">
                                          <p:val>
                                            <p:strVal val="#ppt_y"/>
                                          </p:val>
                                        </p:tav>
                                      </p:tavLst>
                                    </p:anim>
                                  </p:childTnLst>
                                </p:cTn>
                              </p:par>
                            </p:childTnLst>
                          </p:cTn>
                        </p:par>
                        <p:par>
                          <p:cTn id="21" fill="hold">
                            <p:stCondLst>
                              <p:cond delay="1625"/>
                            </p:stCondLst>
                            <p:childTnLst>
                              <p:par>
                                <p:cTn id="22" presetID="56" presetClass="entr" presetSubtype="0" fill="hold" grpId="0" nodeType="afterEffect">
                                  <p:stCondLst>
                                    <p:cond delay="0"/>
                                  </p:stCondLst>
                                  <p:iterate type="lt">
                                    <p:tmPct val="10000"/>
                                  </p:iterate>
                                  <p:childTnLst>
                                    <p:set>
                                      <p:cBhvr>
                                        <p:cTn id="23" dur="1" fill="hold">
                                          <p:stCondLst>
                                            <p:cond delay="0"/>
                                          </p:stCondLst>
                                        </p:cTn>
                                        <p:tgtEl>
                                          <p:spTgt spid="45"/>
                                        </p:tgtEl>
                                        <p:attrNameLst>
                                          <p:attrName>style.visibility</p:attrName>
                                        </p:attrNameLst>
                                      </p:cBhvr>
                                      <p:to>
                                        <p:strVal val="visible"/>
                                      </p:to>
                                    </p:set>
                                    <p:anim by="(-#ppt_w*2)" calcmode="lin" valueType="num">
                                      <p:cBhvr rctx="PPT">
                                        <p:cTn id="24" dur="250" autoRev="1" fill="hold">
                                          <p:stCondLst>
                                            <p:cond delay="0"/>
                                          </p:stCondLst>
                                        </p:cTn>
                                        <p:tgtEl>
                                          <p:spTgt spid="45"/>
                                        </p:tgtEl>
                                        <p:attrNameLst>
                                          <p:attrName>ppt_w</p:attrName>
                                        </p:attrNameLst>
                                      </p:cBhvr>
                                    </p:anim>
                                    <p:anim by="(#ppt_w*0.50)" calcmode="lin" valueType="num">
                                      <p:cBhvr>
                                        <p:cTn id="25" dur="250" decel="50000" autoRev="1" fill="hold">
                                          <p:stCondLst>
                                            <p:cond delay="0"/>
                                          </p:stCondLst>
                                        </p:cTn>
                                        <p:tgtEl>
                                          <p:spTgt spid="45"/>
                                        </p:tgtEl>
                                        <p:attrNameLst>
                                          <p:attrName>ppt_x</p:attrName>
                                        </p:attrNameLst>
                                      </p:cBhvr>
                                    </p:anim>
                                    <p:anim from="(-#ppt_h/2)" to="(#ppt_y)" calcmode="lin" valueType="num">
                                      <p:cBhvr>
                                        <p:cTn id="26" dur="500" fill="hold">
                                          <p:stCondLst>
                                            <p:cond delay="0"/>
                                          </p:stCondLst>
                                        </p:cTn>
                                        <p:tgtEl>
                                          <p:spTgt spid="45"/>
                                        </p:tgtEl>
                                        <p:attrNameLst>
                                          <p:attrName>ppt_y</p:attrName>
                                        </p:attrNameLst>
                                      </p:cBhvr>
                                    </p:anim>
                                    <p:animRot by="21600000">
                                      <p:cBhvr>
                                        <p:cTn id="27" dur="500" fill="hold">
                                          <p:stCondLst>
                                            <p:cond delay="0"/>
                                          </p:stCondLst>
                                        </p:cTn>
                                        <p:tgtEl>
                                          <p:spTgt spid="45"/>
                                        </p:tgtEl>
                                        <p:attrNameLst>
                                          <p:attrName>r</p:attrName>
                                        </p:attrNameLst>
                                      </p:cBhvr>
                                    </p:animRot>
                                  </p:childTnLst>
                                </p:cTn>
                              </p:par>
                            </p:childTnLst>
                          </p:cTn>
                        </p:par>
                        <p:par>
                          <p:cTn id="28" fill="hold">
                            <p:stCondLst>
                              <p:cond delay="2225"/>
                            </p:stCondLst>
                            <p:childTnLst>
                              <p:par>
                                <p:cTn id="29" presetID="47" presetClass="entr" presetSubtype="0"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700"/>
                                        <p:tgtEl>
                                          <p:spTgt spid="2"/>
                                        </p:tgtEl>
                                      </p:cBhvr>
                                    </p:animEffect>
                                    <p:anim calcmode="lin" valueType="num">
                                      <p:cBhvr>
                                        <p:cTn id="32" dur="700" fill="hold"/>
                                        <p:tgtEl>
                                          <p:spTgt spid="2"/>
                                        </p:tgtEl>
                                        <p:attrNameLst>
                                          <p:attrName>ppt_x</p:attrName>
                                        </p:attrNameLst>
                                      </p:cBhvr>
                                      <p:tavLst>
                                        <p:tav tm="0">
                                          <p:val>
                                            <p:strVal val="#ppt_x"/>
                                          </p:val>
                                        </p:tav>
                                        <p:tav tm="100000">
                                          <p:val>
                                            <p:strVal val="#ppt_x"/>
                                          </p:val>
                                        </p:tav>
                                      </p:tavLst>
                                    </p:anim>
                                    <p:anim calcmode="lin" valueType="num">
                                      <p:cBhvr>
                                        <p:cTn id="33" dur="700" fill="hold"/>
                                        <p:tgtEl>
                                          <p:spTgt spid="2"/>
                                        </p:tgtEl>
                                        <p:attrNameLst>
                                          <p:attrName>ppt_y</p:attrName>
                                        </p:attrNameLst>
                                      </p:cBhvr>
                                      <p:tavLst>
                                        <p:tav tm="0">
                                          <p:val>
                                            <p:strVal val="#ppt_y-.1"/>
                                          </p:val>
                                        </p:tav>
                                        <p:tav tm="100000">
                                          <p:val>
                                            <p:strVal val="#ppt_y"/>
                                          </p:val>
                                        </p:tav>
                                      </p:tavLst>
                                    </p:anim>
                                  </p:childTnLst>
                                </p:cTn>
                              </p:par>
                            </p:childTnLst>
                          </p:cTn>
                        </p:par>
                        <p:par>
                          <p:cTn id="34" fill="hold">
                            <p:stCondLst>
                              <p:cond delay="2925"/>
                            </p:stCondLst>
                            <p:childTnLst>
                              <p:par>
                                <p:cTn id="35" presetID="56" presetClass="entr" presetSubtype="0" fill="hold" grpId="0" nodeType="afterEffect">
                                  <p:stCondLst>
                                    <p:cond delay="0"/>
                                  </p:stCondLst>
                                  <p:iterate type="lt">
                                    <p:tmPct val="10000"/>
                                  </p:iterate>
                                  <p:childTnLst>
                                    <p:set>
                                      <p:cBhvr>
                                        <p:cTn id="36" dur="1" fill="hold">
                                          <p:stCondLst>
                                            <p:cond delay="0"/>
                                          </p:stCondLst>
                                        </p:cTn>
                                        <p:tgtEl>
                                          <p:spTgt spid="46"/>
                                        </p:tgtEl>
                                        <p:attrNameLst>
                                          <p:attrName>style.visibility</p:attrName>
                                        </p:attrNameLst>
                                      </p:cBhvr>
                                      <p:to>
                                        <p:strVal val="visible"/>
                                      </p:to>
                                    </p:set>
                                    <p:anim by="(-#ppt_w*2)" calcmode="lin" valueType="num">
                                      <p:cBhvr rctx="PPT">
                                        <p:cTn id="37" dur="250" autoRev="1" fill="hold">
                                          <p:stCondLst>
                                            <p:cond delay="0"/>
                                          </p:stCondLst>
                                        </p:cTn>
                                        <p:tgtEl>
                                          <p:spTgt spid="46"/>
                                        </p:tgtEl>
                                        <p:attrNameLst>
                                          <p:attrName>ppt_w</p:attrName>
                                        </p:attrNameLst>
                                      </p:cBhvr>
                                    </p:anim>
                                    <p:anim by="(#ppt_w*0.50)" calcmode="lin" valueType="num">
                                      <p:cBhvr>
                                        <p:cTn id="38" dur="250" decel="50000" autoRev="1" fill="hold">
                                          <p:stCondLst>
                                            <p:cond delay="0"/>
                                          </p:stCondLst>
                                        </p:cTn>
                                        <p:tgtEl>
                                          <p:spTgt spid="46"/>
                                        </p:tgtEl>
                                        <p:attrNameLst>
                                          <p:attrName>ppt_x</p:attrName>
                                        </p:attrNameLst>
                                      </p:cBhvr>
                                    </p:anim>
                                    <p:anim from="(-#ppt_h/2)" to="(#ppt_y)" calcmode="lin" valueType="num">
                                      <p:cBhvr>
                                        <p:cTn id="39" dur="500" fill="hold">
                                          <p:stCondLst>
                                            <p:cond delay="0"/>
                                          </p:stCondLst>
                                        </p:cTn>
                                        <p:tgtEl>
                                          <p:spTgt spid="46"/>
                                        </p:tgtEl>
                                        <p:attrNameLst>
                                          <p:attrName>ppt_y</p:attrName>
                                        </p:attrNameLst>
                                      </p:cBhvr>
                                    </p:anim>
                                    <p:animRot by="21600000">
                                      <p:cBhvr>
                                        <p:cTn id="40" dur="500" fill="hold">
                                          <p:stCondLst>
                                            <p:cond delay="0"/>
                                          </p:stCondLst>
                                        </p:cTn>
                                        <p:tgtEl>
                                          <p:spTgt spid="46"/>
                                        </p:tgtEl>
                                        <p:attrNameLst>
                                          <p:attrName>r</p:attrName>
                                        </p:attrNameLst>
                                      </p:cBhvr>
                                    </p:animRot>
                                  </p:childTnLst>
                                </p:cTn>
                              </p:par>
                            </p:childTnLst>
                          </p:cTn>
                        </p:par>
                        <p:par>
                          <p:cTn id="41" fill="hold">
                            <p:stCondLst>
                              <p:cond delay="3525"/>
                            </p:stCondLst>
                            <p:childTnLst>
                              <p:par>
                                <p:cTn id="42" presetID="47" presetClass="entr" presetSubtype="0" fill="hold" nodeType="after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700"/>
                                        <p:tgtEl>
                                          <p:spTgt spid="3"/>
                                        </p:tgtEl>
                                      </p:cBhvr>
                                    </p:animEffect>
                                    <p:anim calcmode="lin" valueType="num">
                                      <p:cBhvr>
                                        <p:cTn id="45" dur="700" fill="hold"/>
                                        <p:tgtEl>
                                          <p:spTgt spid="3"/>
                                        </p:tgtEl>
                                        <p:attrNameLst>
                                          <p:attrName>ppt_x</p:attrName>
                                        </p:attrNameLst>
                                      </p:cBhvr>
                                      <p:tavLst>
                                        <p:tav tm="0">
                                          <p:val>
                                            <p:strVal val="#ppt_x"/>
                                          </p:val>
                                        </p:tav>
                                        <p:tav tm="100000">
                                          <p:val>
                                            <p:strVal val="#ppt_x"/>
                                          </p:val>
                                        </p:tav>
                                      </p:tavLst>
                                    </p:anim>
                                    <p:anim calcmode="lin" valueType="num">
                                      <p:cBhvr>
                                        <p:cTn id="46" dur="700" fill="hold"/>
                                        <p:tgtEl>
                                          <p:spTgt spid="3"/>
                                        </p:tgtEl>
                                        <p:attrNameLst>
                                          <p:attrName>ppt_y</p:attrName>
                                        </p:attrNameLst>
                                      </p:cBhvr>
                                      <p:tavLst>
                                        <p:tav tm="0">
                                          <p:val>
                                            <p:strVal val="#ppt_y-.1"/>
                                          </p:val>
                                        </p:tav>
                                        <p:tav tm="100000">
                                          <p:val>
                                            <p:strVal val="#ppt_y"/>
                                          </p:val>
                                        </p:tav>
                                      </p:tavLst>
                                    </p:anim>
                                  </p:childTnLst>
                                </p:cTn>
                              </p:par>
                            </p:childTnLst>
                          </p:cTn>
                        </p:par>
                        <p:par>
                          <p:cTn id="47" fill="hold">
                            <p:stCondLst>
                              <p:cond delay="4225"/>
                            </p:stCondLst>
                            <p:childTnLst>
                              <p:par>
                                <p:cTn id="48" presetID="56" presetClass="entr" presetSubtype="0" fill="hold" grpId="0" nodeType="afterEffect">
                                  <p:stCondLst>
                                    <p:cond delay="0"/>
                                  </p:stCondLst>
                                  <p:iterate type="lt">
                                    <p:tmPct val="10000"/>
                                  </p:iterate>
                                  <p:childTnLst>
                                    <p:set>
                                      <p:cBhvr>
                                        <p:cTn id="49" dur="1" fill="hold">
                                          <p:stCondLst>
                                            <p:cond delay="0"/>
                                          </p:stCondLst>
                                        </p:cTn>
                                        <p:tgtEl>
                                          <p:spTgt spid="47"/>
                                        </p:tgtEl>
                                        <p:attrNameLst>
                                          <p:attrName>style.visibility</p:attrName>
                                        </p:attrNameLst>
                                      </p:cBhvr>
                                      <p:to>
                                        <p:strVal val="visible"/>
                                      </p:to>
                                    </p:set>
                                    <p:anim by="(-#ppt_w*2)" calcmode="lin" valueType="num">
                                      <p:cBhvr rctx="PPT">
                                        <p:cTn id="50" dur="250" autoRev="1" fill="hold">
                                          <p:stCondLst>
                                            <p:cond delay="0"/>
                                          </p:stCondLst>
                                        </p:cTn>
                                        <p:tgtEl>
                                          <p:spTgt spid="47"/>
                                        </p:tgtEl>
                                        <p:attrNameLst>
                                          <p:attrName>ppt_w</p:attrName>
                                        </p:attrNameLst>
                                      </p:cBhvr>
                                    </p:anim>
                                    <p:anim by="(#ppt_w*0.50)" calcmode="lin" valueType="num">
                                      <p:cBhvr>
                                        <p:cTn id="51" dur="250" decel="50000" autoRev="1" fill="hold">
                                          <p:stCondLst>
                                            <p:cond delay="0"/>
                                          </p:stCondLst>
                                        </p:cTn>
                                        <p:tgtEl>
                                          <p:spTgt spid="47"/>
                                        </p:tgtEl>
                                        <p:attrNameLst>
                                          <p:attrName>ppt_x</p:attrName>
                                        </p:attrNameLst>
                                      </p:cBhvr>
                                    </p:anim>
                                    <p:anim from="(-#ppt_h/2)" to="(#ppt_y)" calcmode="lin" valueType="num">
                                      <p:cBhvr>
                                        <p:cTn id="52" dur="500" fill="hold">
                                          <p:stCondLst>
                                            <p:cond delay="0"/>
                                          </p:stCondLst>
                                        </p:cTn>
                                        <p:tgtEl>
                                          <p:spTgt spid="47"/>
                                        </p:tgtEl>
                                        <p:attrNameLst>
                                          <p:attrName>ppt_y</p:attrName>
                                        </p:attrNameLst>
                                      </p:cBhvr>
                                    </p:anim>
                                    <p:animRot by="21600000">
                                      <p:cBhvr>
                                        <p:cTn id="53" dur="500" fill="hold">
                                          <p:stCondLst>
                                            <p:cond delay="0"/>
                                          </p:stCondLst>
                                        </p:cTn>
                                        <p:tgtEl>
                                          <p:spTgt spid="47"/>
                                        </p:tgtEl>
                                        <p:attrNameLst>
                                          <p:attrName>r</p:attrName>
                                        </p:attrNameLst>
                                      </p:cBhvr>
                                    </p:animRo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68"/>
                                        </p:tgtEl>
                                        <p:attrNameLst>
                                          <p:attrName>style.visibility</p:attrName>
                                        </p:attrNameLst>
                                      </p:cBhvr>
                                      <p:to>
                                        <p:strVal val="visible"/>
                                      </p:to>
                                    </p:set>
                                    <p:animEffect transition="in" filter="wipe(up)">
                                      <p:cBhvr>
                                        <p:cTn id="58" dur="500"/>
                                        <p:tgtEl>
                                          <p:spTgt spid="68"/>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71"/>
                                        </p:tgtEl>
                                        <p:attrNameLst>
                                          <p:attrName>style.visibility</p:attrName>
                                        </p:attrNameLst>
                                      </p:cBhvr>
                                      <p:to>
                                        <p:strVal val="visible"/>
                                      </p:to>
                                    </p:set>
                                    <p:animEffect transition="in" filter="wipe(left)">
                                      <p:cBhvr>
                                        <p:cTn id="61" dur="500"/>
                                        <p:tgtEl>
                                          <p:spTgt spid="71"/>
                                        </p:tgtEl>
                                      </p:cBhvr>
                                    </p:animEffect>
                                  </p:childTnLst>
                                </p:cTn>
                              </p:par>
                              <p:par>
                                <p:cTn id="62" presetID="22" presetClass="entr" presetSubtype="1" fill="hold" grpId="0" nodeType="withEffect">
                                  <p:stCondLst>
                                    <p:cond delay="0"/>
                                  </p:stCondLst>
                                  <p:childTnLst>
                                    <p:set>
                                      <p:cBhvr>
                                        <p:cTn id="63" dur="1" fill="hold">
                                          <p:stCondLst>
                                            <p:cond delay="0"/>
                                          </p:stCondLst>
                                        </p:cTn>
                                        <p:tgtEl>
                                          <p:spTgt spid="69"/>
                                        </p:tgtEl>
                                        <p:attrNameLst>
                                          <p:attrName>style.visibility</p:attrName>
                                        </p:attrNameLst>
                                      </p:cBhvr>
                                      <p:to>
                                        <p:strVal val="visible"/>
                                      </p:to>
                                    </p:set>
                                    <p:animEffect transition="in" filter="wipe(up)">
                                      <p:cBhvr>
                                        <p:cTn id="64" dur="500"/>
                                        <p:tgtEl>
                                          <p:spTgt spid="69"/>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72"/>
                                        </p:tgtEl>
                                        <p:attrNameLst>
                                          <p:attrName>style.visibility</p:attrName>
                                        </p:attrNameLst>
                                      </p:cBhvr>
                                      <p:to>
                                        <p:strVal val="visible"/>
                                      </p:to>
                                    </p:set>
                                    <p:animEffect transition="in" filter="wipe(left)">
                                      <p:cBhvr>
                                        <p:cTn id="67" dur="500"/>
                                        <p:tgtEl>
                                          <p:spTgt spid="72"/>
                                        </p:tgtEl>
                                      </p:cBhvr>
                                    </p:animEffect>
                                  </p:childTnLst>
                                </p:cTn>
                              </p:par>
                              <p:par>
                                <p:cTn id="68" presetID="22" presetClass="entr" presetSubtype="1" fill="hold" grpId="0" nodeType="withEffect">
                                  <p:stCondLst>
                                    <p:cond delay="0"/>
                                  </p:stCondLst>
                                  <p:childTnLst>
                                    <p:set>
                                      <p:cBhvr>
                                        <p:cTn id="69" dur="1" fill="hold">
                                          <p:stCondLst>
                                            <p:cond delay="0"/>
                                          </p:stCondLst>
                                        </p:cTn>
                                        <p:tgtEl>
                                          <p:spTgt spid="70"/>
                                        </p:tgtEl>
                                        <p:attrNameLst>
                                          <p:attrName>style.visibility</p:attrName>
                                        </p:attrNameLst>
                                      </p:cBhvr>
                                      <p:to>
                                        <p:strVal val="visible"/>
                                      </p:to>
                                    </p:set>
                                    <p:animEffect transition="in" filter="wipe(up)">
                                      <p:cBhvr>
                                        <p:cTn id="70" dur="500"/>
                                        <p:tgtEl>
                                          <p:spTgt spid="70"/>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73"/>
                                        </p:tgtEl>
                                        <p:attrNameLst>
                                          <p:attrName>style.visibility</p:attrName>
                                        </p:attrNameLst>
                                      </p:cBhvr>
                                      <p:to>
                                        <p:strVal val="visible"/>
                                      </p:to>
                                    </p:set>
                                    <p:animEffect transition="in" filter="wipe(left)">
                                      <p:cBhvr>
                                        <p:cTn id="73" dur="500"/>
                                        <p:tgtEl>
                                          <p:spTgt spid="73"/>
                                        </p:tgtEl>
                                      </p:cBhvr>
                                    </p:animEffect>
                                  </p:childTnLst>
                                </p:cTn>
                              </p:par>
                            </p:childTnLst>
                          </p:cTn>
                        </p:par>
                        <p:par>
                          <p:cTn id="74" fill="hold">
                            <p:stCondLst>
                              <p:cond delay="500"/>
                            </p:stCondLst>
                            <p:childTnLst>
                              <p:par>
                                <p:cTn id="75" presetID="56" presetClass="entr" presetSubtype="0" fill="hold" grpId="0" nodeType="afterEffect">
                                  <p:stCondLst>
                                    <p:cond delay="0"/>
                                  </p:stCondLst>
                                  <p:iterate type="lt">
                                    <p:tmPct val="10000"/>
                                  </p:iterate>
                                  <p:childTnLst>
                                    <p:set>
                                      <p:cBhvr>
                                        <p:cTn id="76" dur="1" fill="hold">
                                          <p:stCondLst>
                                            <p:cond delay="0"/>
                                          </p:stCondLst>
                                        </p:cTn>
                                        <p:tgtEl>
                                          <p:spTgt spid="64"/>
                                        </p:tgtEl>
                                        <p:attrNameLst>
                                          <p:attrName>style.visibility</p:attrName>
                                        </p:attrNameLst>
                                      </p:cBhvr>
                                      <p:to>
                                        <p:strVal val="visible"/>
                                      </p:to>
                                    </p:set>
                                    <p:anim by="(-#ppt_w*2)" calcmode="lin" valueType="num">
                                      <p:cBhvr rctx="PPT">
                                        <p:cTn id="77" dur="250" autoRev="1" fill="hold">
                                          <p:stCondLst>
                                            <p:cond delay="0"/>
                                          </p:stCondLst>
                                        </p:cTn>
                                        <p:tgtEl>
                                          <p:spTgt spid="64"/>
                                        </p:tgtEl>
                                        <p:attrNameLst>
                                          <p:attrName>ppt_w</p:attrName>
                                        </p:attrNameLst>
                                      </p:cBhvr>
                                    </p:anim>
                                    <p:anim by="(#ppt_w*0.50)" calcmode="lin" valueType="num">
                                      <p:cBhvr>
                                        <p:cTn id="78" dur="250" decel="50000" autoRev="1" fill="hold">
                                          <p:stCondLst>
                                            <p:cond delay="0"/>
                                          </p:stCondLst>
                                        </p:cTn>
                                        <p:tgtEl>
                                          <p:spTgt spid="64"/>
                                        </p:tgtEl>
                                        <p:attrNameLst>
                                          <p:attrName>ppt_x</p:attrName>
                                        </p:attrNameLst>
                                      </p:cBhvr>
                                    </p:anim>
                                    <p:anim from="(-#ppt_h/2)" to="(#ppt_y)" calcmode="lin" valueType="num">
                                      <p:cBhvr>
                                        <p:cTn id="79" dur="500" fill="hold">
                                          <p:stCondLst>
                                            <p:cond delay="0"/>
                                          </p:stCondLst>
                                        </p:cTn>
                                        <p:tgtEl>
                                          <p:spTgt spid="64"/>
                                        </p:tgtEl>
                                        <p:attrNameLst>
                                          <p:attrName>ppt_y</p:attrName>
                                        </p:attrNameLst>
                                      </p:cBhvr>
                                    </p:anim>
                                    <p:animRot by="21600000">
                                      <p:cBhvr>
                                        <p:cTn id="80" dur="500" fill="hold">
                                          <p:stCondLst>
                                            <p:cond delay="0"/>
                                          </p:stCondLst>
                                        </p:cTn>
                                        <p:tgtEl>
                                          <p:spTgt spid="64"/>
                                        </p:tgtEl>
                                        <p:attrNameLst>
                                          <p:attrName>r</p:attrName>
                                        </p:attrNameLst>
                                      </p:cBhvr>
                                    </p:animRot>
                                  </p:childTnLst>
                                </p:cTn>
                              </p:par>
                              <p:par>
                                <p:cTn id="81" presetID="56" presetClass="entr" presetSubtype="0" fill="hold" grpId="0" nodeType="withEffect">
                                  <p:stCondLst>
                                    <p:cond delay="0"/>
                                  </p:stCondLst>
                                  <p:iterate type="lt">
                                    <p:tmPct val="10000"/>
                                  </p:iterate>
                                  <p:childTnLst>
                                    <p:set>
                                      <p:cBhvr>
                                        <p:cTn id="82" dur="1" fill="hold">
                                          <p:stCondLst>
                                            <p:cond delay="0"/>
                                          </p:stCondLst>
                                        </p:cTn>
                                        <p:tgtEl>
                                          <p:spTgt spid="65"/>
                                        </p:tgtEl>
                                        <p:attrNameLst>
                                          <p:attrName>style.visibility</p:attrName>
                                        </p:attrNameLst>
                                      </p:cBhvr>
                                      <p:to>
                                        <p:strVal val="visible"/>
                                      </p:to>
                                    </p:set>
                                    <p:anim by="(-#ppt_w*2)" calcmode="lin" valueType="num">
                                      <p:cBhvr rctx="PPT">
                                        <p:cTn id="83" dur="250" autoRev="1" fill="hold">
                                          <p:stCondLst>
                                            <p:cond delay="0"/>
                                          </p:stCondLst>
                                        </p:cTn>
                                        <p:tgtEl>
                                          <p:spTgt spid="65"/>
                                        </p:tgtEl>
                                        <p:attrNameLst>
                                          <p:attrName>ppt_w</p:attrName>
                                        </p:attrNameLst>
                                      </p:cBhvr>
                                    </p:anim>
                                    <p:anim by="(#ppt_w*0.50)" calcmode="lin" valueType="num">
                                      <p:cBhvr>
                                        <p:cTn id="84" dur="250" decel="50000" autoRev="1" fill="hold">
                                          <p:stCondLst>
                                            <p:cond delay="0"/>
                                          </p:stCondLst>
                                        </p:cTn>
                                        <p:tgtEl>
                                          <p:spTgt spid="65"/>
                                        </p:tgtEl>
                                        <p:attrNameLst>
                                          <p:attrName>ppt_x</p:attrName>
                                        </p:attrNameLst>
                                      </p:cBhvr>
                                    </p:anim>
                                    <p:anim from="(-#ppt_h/2)" to="(#ppt_y)" calcmode="lin" valueType="num">
                                      <p:cBhvr>
                                        <p:cTn id="85" dur="500" fill="hold">
                                          <p:stCondLst>
                                            <p:cond delay="0"/>
                                          </p:stCondLst>
                                        </p:cTn>
                                        <p:tgtEl>
                                          <p:spTgt spid="65"/>
                                        </p:tgtEl>
                                        <p:attrNameLst>
                                          <p:attrName>ppt_y</p:attrName>
                                        </p:attrNameLst>
                                      </p:cBhvr>
                                    </p:anim>
                                    <p:animRot by="21600000">
                                      <p:cBhvr>
                                        <p:cTn id="86" dur="500" fill="hold">
                                          <p:stCondLst>
                                            <p:cond delay="0"/>
                                          </p:stCondLst>
                                        </p:cTn>
                                        <p:tgtEl>
                                          <p:spTgt spid="65"/>
                                        </p:tgtEl>
                                        <p:attrNameLst>
                                          <p:attrName>r</p:attrName>
                                        </p:attrNameLst>
                                      </p:cBhvr>
                                    </p:animRot>
                                  </p:childTnLst>
                                </p:cTn>
                              </p:par>
                              <p:par>
                                <p:cTn id="87" presetID="56" presetClass="entr" presetSubtype="0" fill="hold" grpId="0" nodeType="withEffect">
                                  <p:stCondLst>
                                    <p:cond delay="0"/>
                                  </p:stCondLst>
                                  <p:iterate type="lt">
                                    <p:tmPct val="10000"/>
                                  </p:iterate>
                                  <p:childTnLst>
                                    <p:set>
                                      <p:cBhvr>
                                        <p:cTn id="88" dur="1" fill="hold">
                                          <p:stCondLst>
                                            <p:cond delay="0"/>
                                          </p:stCondLst>
                                        </p:cTn>
                                        <p:tgtEl>
                                          <p:spTgt spid="66"/>
                                        </p:tgtEl>
                                        <p:attrNameLst>
                                          <p:attrName>style.visibility</p:attrName>
                                        </p:attrNameLst>
                                      </p:cBhvr>
                                      <p:to>
                                        <p:strVal val="visible"/>
                                      </p:to>
                                    </p:set>
                                    <p:anim by="(-#ppt_w*2)" calcmode="lin" valueType="num">
                                      <p:cBhvr rctx="PPT">
                                        <p:cTn id="89" dur="250" autoRev="1" fill="hold">
                                          <p:stCondLst>
                                            <p:cond delay="0"/>
                                          </p:stCondLst>
                                        </p:cTn>
                                        <p:tgtEl>
                                          <p:spTgt spid="66"/>
                                        </p:tgtEl>
                                        <p:attrNameLst>
                                          <p:attrName>ppt_w</p:attrName>
                                        </p:attrNameLst>
                                      </p:cBhvr>
                                    </p:anim>
                                    <p:anim by="(#ppt_w*0.50)" calcmode="lin" valueType="num">
                                      <p:cBhvr>
                                        <p:cTn id="90" dur="250" decel="50000" autoRev="1" fill="hold">
                                          <p:stCondLst>
                                            <p:cond delay="0"/>
                                          </p:stCondLst>
                                        </p:cTn>
                                        <p:tgtEl>
                                          <p:spTgt spid="66"/>
                                        </p:tgtEl>
                                        <p:attrNameLst>
                                          <p:attrName>ppt_x</p:attrName>
                                        </p:attrNameLst>
                                      </p:cBhvr>
                                    </p:anim>
                                    <p:anim from="(-#ppt_h/2)" to="(#ppt_y)" calcmode="lin" valueType="num">
                                      <p:cBhvr>
                                        <p:cTn id="91" dur="500" fill="hold">
                                          <p:stCondLst>
                                            <p:cond delay="0"/>
                                          </p:stCondLst>
                                        </p:cTn>
                                        <p:tgtEl>
                                          <p:spTgt spid="66"/>
                                        </p:tgtEl>
                                        <p:attrNameLst>
                                          <p:attrName>ppt_y</p:attrName>
                                        </p:attrNameLst>
                                      </p:cBhvr>
                                    </p:anim>
                                    <p:animRot by="21600000">
                                      <p:cBhvr>
                                        <p:cTn id="92" dur="500" fill="hold">
                                          <p:stCondLst>
                                            <p:cond delay="0"/>
                                          </p:stCondLst>
                                        </p:cTn>
                                        <p:tgtEl>
                                          <p:spTgt spid="6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47" grpId="0"/>
      <p:bldP spid="22" grpId="0"/>
      <p:bldP spid="27" grpId="0"/>
      <p:bldP spid="64" grpId="0"/>
      <p:bldP spid="65" grpId="0"/>
      <p:bldP spid="66" grpId="0"/>
      <p:bldP spid="68" grpId="0" animBg="1"/>
      <p:bldP spid="69" grpId="0" animBg="1"/>
      <p:bldP spid="70" grpId="0" animBg="1"/>
      <p:bldP spid="71" grpId="0"/>
      <p:bldP spid="72" grpId="0"/>
      <p:bldP spid="7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26"/>
          <p:cNvSpPr txBox="1"/>
          <p:nvPr/>
        </p:nvSpPr>
        <p:spPr>
          <a:xfrm>
            <a:off x="10609990" y="8097091"/>
            <a:ext cx="877163" cy="369332"/>
          </a:xfrm>
          <a:prstGeom prst="rect">
            <a:avLst/>
          </a:prstGeom>
          <a:noFill/>
        </p:spPr>
        <p:txBody>
          <a:bodyPr wrap="none" rtlCol="0">
            <a:spAutoFit/>
          </a:bodyPr>
          <a:lstStyle/>
          <a:p>
            <a:r>
              <a:rPr lang="zh-CN" altLang="en-US" dirty="0"/>
              <a:t>延时符</a:t>
            </a:r>
          </a:p>
        </p:txBody>
      </p:sp>
      <p:sp>
        <p:nvSpPr>
          <p:cNvPr id="22" name="TextBox 54"/>
          <p:cNvSpPr txBox="1"/>
          <p:nvPr/>
        </p:nvSpPr>
        <p:spPr>
          <a:xfrm>
            <a:off x="615626" y="945882"/>
            <a:ext cx="2630017"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zh-CN" altLang="en-US" sz="2400" b="1" dirty="0">
                <a:solidFill>
                  <a:srgbClr val="0070C0"/>
                </a:solidFill>
                <a:latin typeface="微软雅黑" panose="020B0503020204020204" pitchFamily="34" charset="-122"/>
                <a:ea typeface="微软雅黑" panose="020B0503020204020204" pitchFamily="34" charset="-122"/>
                <a:sym typeface="+mn-ea"/>
              </a:rPr>
              <a:t>物</a:t>
            </a:r>
            <a:r>
              <a:rPr lang="zh-CN" altLang="en-US" sz="2400" b="1" dirty="0" smtClean="0">
                <a:solidFill>
                  <a:srgbClr val="0070C0"/>
                </a:solidFill>
                <a:latin typeface="微软雅黑" panose="020B0503020204020204" pitchFamily="34" charset="-122"/>
                <a:ea typeface="微软雅黑" panose="020B0503020204020204" pitchFamily="34" charset="-122"/>
                <a:sym typeface="+mn-ea"/>
              </a:rPr>
              <a:t>联网的体系结构</a:t>
            </a:r>
            <a:endParaRPr lang="zh-CN" altLang="en-US" sz="2400" b="1" dirty="0">
              <a:solidFill>
                <a:srgbClr val="0070C0"/>
              </a:solidFill>
              <a:latin typeface="微软雅黑" panose="020B0503020204020204" pitchFamily="34" charset="-122"/>
              <a:ea typeface="微软雅黑" panose="020B0503020204020204" pitchFamily="34" charset="-122"/>
            </a:endParaRPr>
          </a:p>
        </p:txBody>
      </p:sp>
      <p:cxnSp>
        <p:nvCxnSpPr>
          <p:cNvPr id="30" name="直接箭头连接符 29"/>
          <p:cNvCxnSpPr/>
          <p:nvPr/>
        </p:nvCxnSpPr>
        <p:spPr>
          <a:xfrm flipH="1" flipV="1">
            <a:off x="2616305" y="3175690"/>
            <a:ext cx="1350270" cy="1224032"/>
          </a:xfrm>
          <a:prstGeom prst="straightConnector1">
            <a:avLst/>
          </a:prstGeom>
          <a:ln w="41275">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33" name="Picture 4" descr="âçé¾æ¥è­¦å¨âçå¾çæç´¢ç»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0798" y="2568321"/>
            <a:ext cx="1425208" cy="95013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âèªå¨å·æ°´ç­ç« pngâçå¾çæç´¢ç»æ"/>
          <p:cNvPicPr>
            <a:picLocks noChangeAspect="1" noChangeArrowheads="1"/>
          </p:cNvPicPr>
          <p:nvPr/>
        </p:nvPicPr>
        <p:blipFill rotWithShape="1">
          <a:blip r:embed="rId4">
            <a:extLst>
              <a:ext uri="{28A0092B-C50C-407E-A947-70E740481C1C}">
                <a14:useLocalDpi xmlns:a14="http://schemas.microsoft.com/office/drawing/2010/main" val="0"/>
              </a:ext>
            </a:extLst>
          </a:blip>
          <a:srcRect l="16307" r="62360" b="22779"/>
          <a:stretch/>
        </p:blipFill>
        <p:spPr bwMode="auto">
          <a:xfrm>
            <a:off x="1316139" y="4174435"/>
            <a:ext cx="753659" cy="108667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descr="âæ¥è­¦å¨ pngâçå¾çæç´¢ç»æ"/>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3844" t="14127" r="22002" b="16521"/>
          <a:stretch/>
        </p:blipFill>
        <p:spPr bwMode="auto">
          <a:xfrm>
            <a:off x="1397139" y="5951212"/>
            <a:ext cx="675861" cy="86553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âä¸»æº pngâçå¾çæç´¢ç»æ"/>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6341" t="6074" r="22083" b="4239"/>
          <a:stretch/>
        </p:blipFill>
        <p:spPr bwMode="auto">
          <a:xfrm>
            <a:off x="4056909" y="4334346"/>
            <a:ext cx="980866" cy="142865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7" descr="EndUser_CiscoWorks"/>
          <p:cNvPicPr>
            <a:picLocks noChangeAspect="1" noChangeArrowheads="1"/>
          </p:cNvPicPr>
          <p:nvPr/>
        </p:nvPicPr>
        <p:blipFill>
          <a:blip r:embed="rId7"/>
          <a:srcRect/>
          <a:stretch>
            <a:fillRect/>
          </a:stretch>
        </p:blipFill>
        <p:spPr bwMode="auto">
          <a:xfrm flipH="1">
            <a:off x="7633697" y="4964844"/>
            <a:ext cx="1288417" cy="1638110"/>
          </a:xfrm>
          <a:prstGeom prst="rect">
            <a:avLst/>
          </a:prstGeom>
          <a:noFill/>
          <a:ln w="9525">
            <a:noFill/>
            <a:miter lim="800000"/>
            <a:headEnd/>
            <a:tailEnd/>
          </a:ln>
        </p:spPr>
      </p:pic>
      <p:cxnSp>
        <p:nvCxnSpPr>
          <p:cNvPr id="40" name="直接箭头连接符 39"/>
          <p:cNvCxnSpPr/>
          <p:nvPr/>
        </p:nvCxnSpPr>
        <p:spPr>
          <a:xfrm flipH="1">
            <a:off x="2299344" y="4717774"/>
            <a:ext cx="1468447" cy="0"/>
          </a:xfrm>
          <a:prstGeom prst="straightConnector1">
            <a:avLst/>
          </a:prstGeom>
          <a:ln w="41275">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H="1">
            <a:off x="2299344" y="5303226"/>
            <a:ext cx="1561212" cy="711759"/>
          </a:xfrm>
          <a:prstGeom prst="straightConnector1">
            <a:avLst/>
          </a:prstGeom>
          <a:ln w="41275">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flipH="1">
            <a:off x="5128110" y="4174435"/>
            <a:ext cx="868733" cy="543339"/>
          </a:xfrm>
          <a:prstGeom prst="straightConnector1">
            <a:avLst/>
          </a:prstGeom>
          <a:ln w="412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3" name="Picture 12" descr="âåºç« pngâçå¾çæç´¢ç»æ"/>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02860" y="3250888"/>
            <a:ext cx="1224905" cy="1797785"/>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直接箭头连接符 43"/>
          <p:cNvCxnSpPr/>
          <p:nvPr/>
        </p:nvCxnSpPr>
        <p:spPr>
          <a:xfrm flipH="1" flipV="1">
            <a:off x="7433782" y="4334346"/>
            <a:ext cx="574705" cy="489446"/>
          </a:xfrm>
          <a:prstGeom prst="straightConnector1">
            <a:avLst/>
          </a:prstGeom>
          <a:ln w="412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TextBox 16"/>
          <p:cNvSpPr txBox="1"/>
          <p:nvPr/>
        </p:nvSpPr>
        <p:spPr>
          <a:xfrm>
            <a:off x="900261" y="2163508"/>
            <a:ext cx="1716044" cy="376994"/>
          </a:xfrm>
          <a:prstGeom prst="rect">
            <a:avLst/>
          </a:prstGeom>
          <a:noFill/>
        </p:spPr>
        <p:txBody>
          <a:bodyPr wrap="square" lIns="68549" tIns="34274" rIns="68549" bIns="34274" rtlCol="0">
            <a:spAutoFit/>
          </a:bodyPr>
          <a:lstStyle/>
          <a:p>
            <a:pPr algn="ctr"/>
            <a:r>
              <a:rPr lang="zh-CN" altLang="en-US" sz="2000" b="1" dirty="0" smtClean="0">
                <a:latin typeface="+mj-ea"/>
                <a:ea typeface="+mj-ea"/>
              </a:rPr>
              <a:t>烟雾传感器</a:t>
            </a:r>
            <a:endParaRPr lang="zh-CN" altLang="en-US" sz="2000" b="1" dirty="0">
              <a:latin typeface="+mj-ea"/>
              <a:ea typeface="+mj-ea"/>
            </a:endParaRPr>
          </a:p>
        </p:txBody>
      </p:sp>
      <p:sp>
        <p:nvSpPr>
          <p:cNvPr id="49" name="TextBox 16"/>
          <p:cNvSpPr txBox="1"/>
          <p:nvPr/>
        </p:nvSpPr>
        <p:spPr>
          <a:xfrm>
            <a:off x="707942" y="1425208"/>
            <a:ext cx="1716044" cy="376994"/>
          </a:xfrm>
          <a:prstGeom prst="rect">
            <a:avLst/>
          </a:prstGeom>
          <a:noFill/>
        </p:spPr>
        <p:txBody>
          <a:bodyPr wrap="square" lIns="68549" tIns="34274" rIns="68549" bIns="34274" rtlCol="0">
            <a:spAutoFit/>
          </a:bodyPr>
          <a:lstStyle/>
          <a:p>
            <a:pPr algn="ctr"/>
            <a:r>
              <a:rPr lang="zh-CN" altLang="en-US" sz="2000" b="1" dirty="0" smtClean="0">
                <a:solidFill>
                  <a:srgbClr val="C00000"/>
                </a:solidFill>
                <a:latin typeface="+mj-ea"/>
                <a:ea typeface="+mj-ea"/>
              </a:rPr>
              <a:t>火灾报警系统</a:t>
            </a:r>
            <a:endParaRPr lang="zh-CN" altLang="en-US" sz="2000" b="1" dirty="0">
              <a:solidFill>
                <a:srgbClr val="C00000"/>
              </a:solidFill>
              <a:latin typeface="+mj-ea"/>
              <a:ea typeface="+mj-ea"/>
            </a:endParaRPr>
          </a:p>
        </p:txBody>
      </p:sp>
      <p:sp>
        <p:nvSpPr>
          <p:cNvPr id="52" name="TextBox 16"/>
          <p:cNvSpPr txBox="1"/>
          <p:nvPr/>
        </p:nvSpPr>
        <p:spPr>
          <a:xfrm>
            <a:off x="3689320" y="3943826"/>
            <a:ext cx="1716044" cy="376994"/>
          </a:xfrm>
          <a:prstGeom prst="rect">
            <a:avLst/>
          </a:prstGeom>
          <a:noFill/>
        </p:spPr>
        <p:txBody>
          <a:bodyPr wrap="square" lIns="68549" tIns="34274" rIns="68549" bIns="34274" rtlCol="0">
            <a:spAutoFit/>
          </a:bodyPr>
          <a:lstStyle/>
          <a:p>
            <a:pPr algn="ctr"/>
            <a:r>
              <a:rPr lang="zh-CN" altLang="en-US" sz="2000" b="1" dirty="0" smtClean="0">
                <a:latin typeface="+mj-ea"/>
                <a:ea typeface="+mj-ea"/>
              </a:rPr>
              <a:t>服务器</a:t>
            </a:r>
            <a:endParaRPr lang="zh-CN" altLang="en-US" sz="2000" b="1" dirty="0">
              <a:latin typeface="+mj-ea"/>
              <a:ea typeface="+mj-ea"/>
            </a:endParaRPr>
          </a:p>
        </p:txBody>
      </p:sp>
      <p:sp>
        <p:nvSpPr>
          <p:cNvPr id="53" name="TextBox 16"/>
          <p:cNvSpPr txBox="1"/>
          <p:nvPr/>
        </p:nvSpPr>
        <p:spPr>
          <a:xfrm>
            <a:off x="1080798" y="3812623"/>
            <a:ext cx="1214550" cy="376994"/>
          </a:xfrm>
          <a:prstGeom prst="rect">
            <a:avLst/>
          </a:prstGeom>
          <a:noFill/>
        </p:spPr>
        <p:txBody>
          <a:bodyPr wrap="square" lIns="68549" tIns="34274" rIns="68549" bIns="34274" rtlCol="0">
            <a:spAutoFit/>
          </a:bodyPr>
          <a:lstStyle/>
          <a:p>
            <a:pPr algn="ctr"/>
            <a:r>
              <a:rPr lang="zh-CN" altLang="en-US" sz="2000" b="1" dirty="0" smtClean="0">
                <a:latin typeface="+mj-ea"/>
                <a:ea typeface="+mj-ea"/>
              </a:rPr>
              <a:t>喷水器</a:t>
            </a:r>
            <a:endParaRPr lang="zh-CN" altLang="en-US" sz="2000" b="1" dirty="0">
              <a:latin typeface="+mj-ea"/>
              <a:ea typeface="+mj-ea"/>
            </a:endParaRPr>
          </a:p>
        </p:txBody>
      </p:sp>
      <p:sp>
        <p:nvSpPr>
          <p:cNvPr id="54" name="TextBox 16"/>
          <p:cNvSpPr txBox="1"/>
          <p:nvPr/>
        </p:nvSpPr>
        <p:spPr>
          <a:xfrm>
            <a:off x="1039627" y="5576624"/>
            <a:ext cx="1214550" cy="376994"/>
          </a:xfrm>
          <a:prstGeom prst="rect">
            <a:avLst/>
          </a:prstGeom>
          <a:noFill/>
        </p:spPr>
        <p:txBody>
          <a:bodyPr wrap="square" lIns="68549" tIns="34274" rIns="68549" bIns="34274" rtlCol="0">
            <a:spAutoFit/>
          </a:bodyPr>
          <a:lstStyle/>
          <a:p>
            <a:pPr algn="ctr"/>
            <a:r>
              <a:rPr lang="zh-CN" altLang="en-US" sz="2000" b="1" dirty="0" smtClean="0">
                <a:latin typeface="+mj-ea"/>
                <a:ea typeface="+mj-ea"/>
              </a:rPr>
              <a:t>警报器</a:t>
            </a:r>
            <a:endParaRPr lang="zh-CN" altLang="en-US" sz="2000" b="1" dirty="0">
              <a:latin typeface="+mj-ea"/>
              <a:ea typeface="+mj-ea"/>
            </a:endParaRPr>
          </a:p>
        </p:txBody>
      </p:sp>
      <p:sp>
        <p:nvSpPr>
          <p:cNvPr id="58" name="TextBox 16"/>
          <p:cNvSpPr txBox="1"/>
          <p:nvPr/>
        </p:nvSpPr>
        <p:spPr>
          <a:xfrm>
            <a:off x="5820954" y="4975621"/>
            <a:ext cx="1716044" cy="376994"/>
          </a:xfrm>
          <a:prstGeom prst="rect">
            <a:avLst/>
          </a:prstGeom>
          <a:noFill/>
        </p:spPr>
        <p:txBody>
          <a:bodyPr wrap="square" lIns="68549" tIns="34274" rIns="68549" bIns="34274" rtlCol="0">
            <a:spAutoFit/>
          </a:bodyPr>
          <a:lstStyle/>
          <a:p>
            <a:pPr algn="ctr"/>
            <a:r>
              <a:rPr lang="zh-CN" altLang="en-US" sz="2000" b="1" dirty="0" smtClean="0">
                <a:latin typeface="+mj-ea"/>
                <a:ea typeface="+mj-ea"/>
              </a:rPr>
              <a:t>核心网</a:t>
            </a:r>
            <a:endParaRPr lang="zh-CN" altLang="en-US" sz="2000" b="1" dirty="0">
              <a:latin typeface="+mj-ea"/>
              <a:ea typeface="+mj-ea"/>
            </a:endParaRPr>
          </a:p>
        </p:txBody>
      </p:sp>
      <p:sp>
        <p:nvSpPr>
          <p:cNvPr id="59" name="TextBox 16"/>
          <p:cNvSpPr txBox="1"/>
          <p:nvPr/>
        </p:nvSpPr>
        <p:spPr>
          <a:xfrm>
            <a:off x="6469743" y="5793951"/>
            <a:ext cx="1716044" cy="376994"/>
          </a:xfrm>
          <a:prstGeom prst="rect">
            <a:avLst/>
          </a:prstGeom>
          <a:noFill/>
        </p:spPr>
        <p:txBody>
          <a:bodyPr wrap="square" lIns="68549" tIns="34274" rIns="68549" bIns="34274" rtlCol="0">
            <a:spAutoFit/>
          </a:bodyPr>
          <a:lstStyle/>
          <a:p>
            <a:pPr algn="ctr"/>
            <a:r>
              <a:rPr lang="zh-CN" altLang="en-US" sz="2000" b="1" dirty="0" smtClean="0">
                <a:latin typeface="+mj-ea"/>
                <a:ea typeface="+mj-ea"/>
              </a:rPr>
              <a:t>远程管理人员</a:t>
            </a:r>
            <a:endParaRPr lang="zh-CN" altLang="en-US" sz="2000" b="1" dirty="0">
              <a:latin typeface="+mj-ea"/>
              <a:ea typeface="+mj-ea"/>
            </a:endParaRPr>
          </a:p>
        </p:txBody>
      </p:sp>
      <p:sp>
        <p:nvSpPr>
          <p:cNvPr id="60" name="TextBox 16"/>
          <p:cNvSpPr txBox="1"/>
          <p:nvPr/>
        </p:nvSpPr>
        <p:spPr>
          <a:xfrm>
            <a:off x="513251" y="4251792"/>
            <a:ext cx="435208" cy="1546545"/>
          </a:xfrm>
          <a:prstGeom prst="rect">
            <a:avLst/>
          </a:prstGeom>
          <a:noFill/>
        </p:spPr>
        <p:txBody>
          <a:bodyPr wrap="square" lIns="68549" tIns="34274" rIns="68549" bIns="34274" rtlCol="0">
            <a:spAutoFit/>
          </a:bodyPr>
          <a:lstStyle/>
          <a:p>
            <a:pPr algn="ctr"/>
            <a:r>
              <a:rPr lang="zh-CN" altLang="en-US" sz="2400" b="1" dirty="0" smtClean="0">
                <a:solidFill>
                  <a:srgbClr val="FF0000"/>
                </a:solidFill>
                <a:latin typeface="+mj-ea"/>
                <a:ea typeface="+mj-ea"/>
              </a:rPr>
              <a:t>智能处理</a:t>
            </a:r>
            <a:endParaRPr lang="zh-CN" altLang="en-US" sz="2400" b="1" dirty="0">
              <a:solidFill>
                <a:srgbClr val="FF0000"/>
              </a:solidFill>
              <a:latin typeface="+mj-ea"/>
              <a:ea typeface="+mj-ea"/>
            </a:endParaRPr>
          </a:p>
        </p:txBody>
      </p:sp>
      <p:sp>
        <p:nvSpPr>
          <p:cNvPr id="61" name="TextBox 16"/>
          <p:cNvSpPr txBox="1"/>
          <p:nvPr/>
        </p:nvSpPr>
        <p:spPr>
          <a:xfrm>
            <a:off x="2583048" y="2244231"/>
            <a:ext cx="1505269" cy="438549"/>
          </a:xfrm>
          <a:prstGeom prst="rect">
            <a:avLst/>
          </a:prstGeom>
          <a:noFill/>
        </p:spPr>
        <p:txBody>
          <a:bodyPr wrap="square" lIns="68549" tIns="34274" rIns="68549" bIns="34274" rtlCol="0">
            <a:spAutoFit/>
          </a:bodyPr>
          <a:lstStyle/>
          <a:p>
            <a:pPr algn="ctr"/>
            <a:r>
              <a:rPr lang="zh-CN" altLang="en-US" sz="2400" b="1" dirty="0" smtClean="0">
                <a:solidFill>
                  <a:srgbClr val="FF0000"/>
                </a:solidFill>
                <a:latin typeface="+mj-ea"/>
                <a:ea typeface="+mj-ea"/>
              </a:rPr>
              <a:t>全面感知</a:t>
            </a:r>
            <a:endParaRPr lang="zh-CN" altLang="en-US" sz="2400" b="1" dirty="0">
              <a:solidFill>
                <a:srgbClr val="FF0000"/>
              </a:solidFill>
              <a:latin typeface="+mj-ea"/>
              <a:ea typeface="+mj-ea"/>
            </a:endParaRPr>
          </a:p>
        </p:txBody>
      </p:sp>
      <p:sp>
        <p:nvSpPr>
          <p:cNvPr id="62" name="TextBox 16"/>
          <p:cNvSpPr txBox="1"/>
          <p:nvPr/>
        </p:nvSpPr>
        <p:spPr>
          <a:xfrm>
            <a:off x="3720370" y="3280568"/>
            <a:ext cx="1684994" cy="438549"/>
          </a:xfrm>
          <a:prstGeom prst="rect">
            <a:avLst/>
          </a:prstGeom>
          <a:noFill/>
        </p:spPr>
        <p:txBody>
          <a:bodyPr wrap="square" lIns="68549" tIns="34274" rIns="68549" bIns="34274" rtlCol="0">
            <a:spAutoFit/>
          </a:bodyPr>
          <a:lstStyle/>
          <a:p>
            <a:pPr algn="ctr"/>
            <a:r>
              <a:rPr lang="zh-CN" altLang="en-US" sz="2400" b="1" dirty="0" smtClean="0">
                <a:solidFill>
                  <a:srgbClr val="FF0000"/>
                </a:solidFill>
                <a:latin typeface="+mj-ea"/>
                <a:ea typeface="+mj-ea"/>
              </a:rPr>
              <a:t>可靠传输</a:t>
            </a:r>
            <a:endParaRPr lang="zh-CN" altLang="en-US" sz="2400" b="1" dirty="0">
              <a:solidFill>
                <a:srgbClr val="FF0000"/>
              </a:solidFill>
              <a:latin typeface="+mj-ea"/>
              <a:ea typeface="+mj-ea"/>
            </a:endParaRPr>
          </a:p>
        </p:txBody>
      </p:sp>
      <p:grpSp>
        <p:nvGrpSpPr>
          <p:cNvPr id="29" name="组合 28">
            <a:extLst>
              <a:ext uri="{FF2B5EF4-FFF2-40B4-BE49-F238E27FC236}">
                <a16:creationId xmlns:a16="http://schemas.microsoft.com/office/drawing/2014/main" xmlns="" id="{5933EB30-D7B2-4693-8F06-BDBF7D2371BF}"/>
              </a:ext>
            </a:extLst>
          </p:cNvPr>
          <p:cNvGrpSpPr/>
          <p:nvPr/>
        </p:nvGrpSpPr>
        <p:grpSpPr>
          <a:xfrm>
            <a:off x="199228" y="353544"/>
            <a:ext cx="4329229" cy="466490"/>
            <a:chOff x="199226" y="353544"/>
            <a:chExt cx="4329229" cy="466490"/>
          </a:xfrm>
        </p:grpSpPr>
        <p:sp>
          <p:nvSpPr>
            <p:cNvPr id="31" name="Freeform 5">
              <a:extLst>
                <a:ext uri="{FF2B5EF4-FFF2-40B4-BE49-F238E27FC236}">
                  <a16:creationId xmlns:a16="http://schemas.microsoft.com/office/drawing/2014/main" xmlns="" id="{A6136DCE-D38C-436D-BD81-A64F62FAD772}"/>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32" name="Freeform 6">
              <a:extLst>
                <a:ext uri="{FF2B5EF4-FFF2-40B4-BE49-F238E27FC236}">
                  <a16:creationId xmlns:a16="http://schemas.microsoft.com/office/drawing/2014/main" xmlns="" id="{6A7EE97A-0CD3-4038-8453-A2739C3D327E}"/>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34" name="Freeform 7">
              <a:extLst>
                <a:ext uri="{FF2B5EF4-FFF2-40B4-BE49-F238E27FC236}">
                  <a16:creationId xmlns:a16="http://schemas.microsoft.com/office/drawing/2014/main" xmlns="" id="{393AC9E9-703B-43AB-8FC3-5256C3D53B2C}"/>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37" name="TextBox 54">
              <a:extLst>
                <a:ext uri="{FF2B5EF4-FFF2-40B4-BE49-F238E27FC236}">
                  <a16:creationId xmlns:a16="http://schemas.microsoft.com/office/drawing/2014/main" xmlns="" id="{15CD5890-984D-45E4-A348-CEB228DA772E}"/>
                </a:ext>
              </a:extLst>
            </p:cNvPr>
            <p:cNvSpPr txBox="1"/>
            <p:nvPr/>
          </p:nvSpPr>
          <p:spPr>
            <a:xfrm>
              <a:off x="615627" y="364150"/>
              <a:ext cx="3912828"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9.5 </a:t>
              </a:r>
              <a:r>
                <a:rPr lang="zh-CN" altLang="en-US" sz="24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物</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联网的安全体系结构</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030258461"/>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6"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p:cTn id="7" dur="250" fill="hold"/>
                                        <p:tgtEl>
                                          <p:spTgt spid="61"/>
                                        </p:tgtEl>
                                        <p:attrNameLst>
                                          <p:attrName>ppt_w</p:attrName>
                                        </p:attrNameLst>
                                      </p:cBhvr>
                                      <p:tavLst>
                                        <p:tav tm="0">
                                          <p:val>
                                            <p:strVal val="(6*min(max(#ppt_w*#ppt_h,.3),1)-7.4)/-.7*#ppt_w"/>
                                          </p:val>
                                        </p:tav>
                                        <p:tav tm="100000">
                                          <p:val>
                                            <p:strVal val="#ppt_w"/>
                                          </p:val>
                                        </p:tav>
                                      </p:tavLst>
                                    </p:anim>
                                    <p:anim calcmode="lin" valueType="num">
                                      <p:cBhvr>
                                        <p:cTn id="8" dur="250" fill="hold"/>
                                        <p:tgtEl>
                                          <p:spTgt spid="61"/>
                                        </p:tgtEl>
                                        <p:attrNameLst>
                                          <p:attrName>ppt_h</p:attrName>
                                        </p:attrNameLst>
                                      </p:cBhvr>
                                      <p:tavLst>
                                        <p:tav tm="0">
                                          <p:val>
                                            <p:strVal val="(6*min(max(#ppt_w*#ppt_h,.3),1)-7.4)/-.7*#ppt_h"/>
                                          </p:val>
                                        </p:tav>
                                        <p:tav tm="100000">
                                          <p:val>
                                            <p:strVal val="#ppt_h"/>
                                          </p:val>
                                        </p:tav>
                                      </p:tavLst>
                                    </p:anim>
                                    <p:anim calcmode="lin" valueType="num">
                                      <p:cBhvr>
                                        <p:cTn id="9" dur="250" fill="hold"/>
                                        <p:tgtEl>
                                          <p:spTgt spid="61"/>
                                        </p:tgtEl>
                                        <p:attrNameLst>
                                          <p:attrName>ppt_x</p:attrName>
                                        </p:attrNameLst>
                                      </p:cBhvr>
                                      <p:tavLst>
                                        <p:tav tm="0">
                                          <p:val>
                                            <p:fltVal val="0.5"/>
                                          </p:val>
                                        </p:tav>
                                        <p:tav tm="100000">
                                          <p:val>
                                            <p:strVal val="#ppt_x"/>
                                          </p:val>
                                        </p:tav>
                                      </p:tavLst>
                                    </p:anim>
                                    <p:anim calcmode="lin" valueType="num">
                                      <p:cBhvr>
                                        <p:cTn id="10" dur="250" fill="hold"/>
                                        <p:tgtEl>
                                          <p:spTgt spid="61"/>
                                        </p:tgtEl>
                                        <p:attrNameLst>
                                          <p:attrName>ppt_y</p:attrName>
                                        </p:attrNameLst>
                                      </p:cBhvr>
                                      <p:tavLst>
                                        <p:tav tm="0">
                                          <p:val>
                                            <p:strVal val="1+(6*min(max(#ppt_w*#ppt_h,.3),1)-7.4)/-.7*#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3" presetClass="entr" presetSubtype="36"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anim calcmode="lin" valueType="num">
                                      <p:cBhvr>
                                        <p:cTn id="15" dur="250" fill="hold"/>
                                        <p:tgtEl>
                                          <p:spTgt spid="62"/>
                                        </p:tgtEl>
                                        <p:attrNameLst>
                                          <p:attrName>ppt_w</p:attrName>
                                        </p:attrNameLst>
                                      </p:cBhvr>
                                      <p:tavLst>
                                        <p:tav tm="0">
                                          <p:val>
                                            <p:strVal val="(6*min(max(#ppt_w*#ppt_h,.3),1)-7.4)/-.7*#ppt_w"/>
                                          </p:val>
                                        </p:tav>
                                        <p:tav tm="100000">
                                          <p:val>
                                            <p:strVal val="#ppt_w"/>
                                          </p:val>
                                        </p:tav>
                                      </p:tavLst>
                                    </p:anim>
                                    <p:anim calcmode="lin" valueType="num">
                                      <p:cBhvr>
                                        <p:cTn id="16" dur="250" fill="hold"/>
                                        <p:tgtEl>
                                          <p:spTgt spid="62"/>
                                        </p:tgtEl>
                                        <p:attrNameLst>
                                          <p:attrName>ppt_h</p:attrName>
                                        </p:attrNameLst>
                                      </p:cBhvr>
                                      <p:tavLst>
                                        <p:tav tm="0">
                                          <p:val>
                                            <p:strVal val="(6*min(max(#ppt_w*#ppt_h,.3),1)-7.4)/-.7*#ppt_h"/>
                                          </p:val>
                                        </p:tav>
                                        <p:tav tm="100000">
                                          <p:val>
                                            <p:strVal val="#ppt_h"/>
                                          </p:val>
                                        </p:tav>
                                      </p:tavLst>
                                    </p:anim>
                                    <p:anim calcmode="lin" valueType="num">
                                      <p:cBhvr>
                                        <p:cTn id="17" dur="250" fill="hold"/>
                                        <p:tgtEl>
                                          <p:spTgt spid="62"/>
                                        </p:tgtEl>
                                        <p:attrNameLst>
                                          <p:attrName>ppt_x</p:attrName>
                                        </p:attrNameLst>
                                      </p:cBhvr>
                                      <p:tavLst>
                                        <p:tav tm="0">
                                          <p:val>
                                            <p:fltVal val="0.5"/>
                                          </p:val>
                                        </p:tav>
                                        <p:tav tm="100000">
                                          <p:val>
                                            <p:strVal val="#ppt_x"/>
                                          </p:val>
                                        </p:tav>
                                      </p:tavLst>
                                    </p:anim>
                                    <p:anim calcmode="lin" valueType="num">
                                      <p:cBhvr>
                                        <p:cTn id="18" dur="250" fill="hold"/>
                                        <p:tgtEl>
                                          <p:spTgt spid="62"/>
                                        </p:tgtEl>
                                        <p:attrNameLst>
                                          <p:attrName>ppt_y</p:attrName>
                                        </p:attrNameLst>
                                      </p:cBhvr>
                                      <p:tavLst>
                                        <p:tav tm="0">
                                          <p:val>
                                            <p:strVal val="1+(6*min(max(#ppt_w*#ppt_h,.3),1)-7.4)/-.7*#ppt_h/2"/>
                                          </p:val>
                                        </p:tav>
                                        <p:tav tm="100000">
                                          <p:val>
                                            <p:strVal val="#ppt_y"/>
                                          </p:val>
                                        </p:tav>
                                      </p:tavLst>
                                    </p:anim>
                                  </p:childTnLst>
                                </p:cTn>
                              </p:par>
                              <p:par>
                                <p:cTn id="19" presetID="22" presetClass="entr" presetSubtype="8"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left)">
                                      <p:cBhvr>
                                        <p:cTn id="21" dur="500"/>
                                        <p:tgtEl>
                                          <p:spTgt spid="30"/>
                                        </p:tgtEl>
                                      </p:cBhvr>
                                    </p:animEffect>
                                  </p:childTnLst>
                                </p:cTn>
                              </p:par>
                            </p:childTnLst>
                          </p:cTn>
                        </p:par>
                        <p:par>
                          <p:cTn id="22" fill="hold">
                            <p:stCondLst>
                              <p:cond delay="500"/>
                            </p:stCondLst>
                            <p:childTnLst>
                              <p:par>
                                <p:cTn id="23" presetID="22" presetClass="entr" presetSubtype="2"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right)">
                                      <p:cBhvr>
                                        <p:cTn id="25" dur="500"/>
                                        <p:tgtEl>
                                          <p:spTgt spid="40"/>
                                        </p:tgtEl>
                                      </p:cBhvr>
                                    </p:animEffect>
                                  </p:childTnLst>
                                </p:cTn>
                              </p:par>
                              <p:par>
                                <p:cTn id="26" presetID="22" presetClass="entr" presetSubtype="2" fill="hold"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wipe(right)">
                                      <p:cBhvr>
                                        <p:cTn id="28" dur="500"/>
                                        <p:tgtEl>
                                          <p:spTgt spid="41"/>
                                        </p:tgtEl>
                                      </p:cBhvr>
                                    </p:animEffect>
                                  </p:childTnLst>
                                </p:cTn>
                              </p:par>
                              <p:par>
                                <p:cTn id="29" presetID="16" presetClass="entr" presetSubtype="37"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barn(outVertical)">
                                      <p:cBhvr>
                                        <p:cTn id="31" dur="500"/>
                                        <p:tgtEl>
                                          <p:spTgt spid="42"/>
                                        </p:tgtEl>
                                      </p:cBhvr>
                                    </p:animEffect>
                                  </p:childTnLst>
                                </p:cTn>
                              </p:par>
                            </p:childTnLst>
                          </p:cTn>
                        </p:par>
                        <p:par>
                          <p:cTn id="32" fill="hold">
                            <p:stCondLst>
                              <p:cond delay="1000"/>
                            </p:stCondLst>
                            <p:childTnLst>
                              <p:par>
                                <p:cTn id="33" presetID="16" presetClass="entr" presetSubtype="37" fill="hold" nodeType="after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barn(outVertical)">
                                      <p:cBhvr>
                                        <p:cTn id="35" dur="500"/>
                                        <p:tgtEl>
                                          <p:spTgt spid="44"/>
                                        </p:tgtEl>
                                      </p:cBhvr>
                                    </p:animEffect>
                                  </p:childTnLst>
                                </p:cTn>
                              </p:par>
                            </p:childTnLst>
                          </p:cTn>
                        </p:par>
                      </p:childTnLst>
                    </p:cTn>
                  </p:par>
                  <p:par>
                    <p:cTn id="36" fill="hold">
                      <p:stCondLst>
                        <p:cond delay="indefinite"/>
                      </p:stCondLst>
                      <p:childTnLst>
                        <p:par>
                          <p:cTn id="37" fill="hold">
                            <p:stCondLst>
                              <p:cond delay="0"/>
                            </p:stCondLst>
                            <p:childTnLst>
                              <p:par>
                                <p:cTn id="38" presetID="23" presetClass="entr" presetSubtype="36" fill="hold" grpId="0" nodeType="clickEffect">
                                  <p:stCondLst>
                                    <p:cond delay="0"/>
                                  </p:stCondLst>
                                  <p:childTnLst>
                                    <p:set>
                                      <p:cBhvr>
                                        <p:cTn id="39" dur="1" fill="hold">
                                          <p:stCondLst>
                                            <p:cond delay="0"/>
                                          </p:stCondLst>
                                        </p:cTn>
                                        <p:tgtEl>
                                          <p:spTgt spid="60"/>
                                        </p:tgtEl>
                                        <p:attrNameLst>
                                          <p:attrName>style.visibility</p:attrName>
                                        </p:attrNameLst>
                                      </p:cBhvr>
                                      <p:to>
                                        <p:strVal val="visible"/>
                                      </p:to>
                                    </p:set>
                                    <p:anim calcmode="lin" valueType="num">
                                      <p:cBhvr>
                                        <p:cTn id="40" dur="250" fill="hold"/>
                                        <p:tgtEl>
                                          <p:spTgt spid="60"/>
                                        </p:tgtEl>
                                        <p:attrNameLst>
                                          <p:attrName>ppt_w</p:attrName>
                                        </p:attrNameLst>
                                      </p:cBhvr>
                                      <p:tavLst>
                                        <p:tav tm="0">
                                          <p:val>
                                            <p:strVal val="(6*min(max(#ppt_w*#ppt_h,.3),1)-7.4)/-.7*#ppt_w"/>
                                          </p:val>
                                        </p:tav>
                                        <p:tav tm="100000">
                                          <p:val>
                                            <p:strVal val="#ppt_w"/>
                                          </p:val>
                                        </p:tav>
                                      </p:tavLst>
                                    </p:anim>
                                    <p:anim calcmode="lin" valueType="num">
                                      <p:cBhvr>
                                        <p:cTn id="41" dur="250" fill="hold"/>
                                        <p:tgtEl>
                                          <p:spTgt spid="60"/>
                                        </p:tgtEl>
                                        <p:attrNameLst>
                                          <p:attrName>ppt_h</p:attrName>
                                        </p:attrNameLst>
                                      </p:cBhvr>
                                      <p:tavLst>
                                        <p:tav tm="0">
                                          <p:val>
                                            <p:strVal val="(6*min(max(#ppt_w*#ppt_h,.3),1)-7.4)/-.7*#ppt_h"/>
                                          </p:val>
                                        </p:tav>
                                        <p:tav tm="100000">
                                          <p:val>
                                            <p:strVal val="#ppt_h"/>
                                          </p:val>
                                        </p:tav>
                                      </p:tavLst>
                                    </p:anim>
                                    <p:anim calcmode="lin" valueType="num">
                                      <p:cBhvr>
                                        <p:cTn id="42" dur="250" fill="hold"/>
                                        <p:tgtEl>
                                          <p:spTgt spid="60"/>
                                        </p:tgtEl>
                                        <p:attrNameLst>
                                          <p:attrName>ppt_x</p:attrName>
                                        </p:attrNameLst>
                                      </p:cBhvr>
                                      <p:tavLst>
                                        <p:tav tm="0">
                                          <p:val>
                                            <p:fltVal val="0.5"/>
                                          </p:val>
                                        </p:tav>
                                        <p:tav tm="100000">
                                          <p:val>
                                            <p:strVal val="#ppt_x"/>
                                          </p:val>
                                        </p:tav>
                                      </p:tavLst>
                                    </p:anim>
                                    <p:anim calcmode="lin" valueType="num">
                                      <p:cBhvr>
                                        <p:cTn id="43" dur="250" fill="hold"/>
                                        <p:tgtEl>
                                          <p:spTgt spid="60"/>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P spid="6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83"/>
          <p:cNvSpPr>
            <a:spLocks noChangeArrowheads="1"/>
          </p:cNvSpPr>
          <p:nvPr/>
        </p:nvSpPr>
        <p:spPr bwMode="auto">
          <a:xfrm>
            <a:off x="6092349" y="1790215"/>
            <a:ext cx="2786608" cy="3736403"/>
          </a:xfrm>
          <a:prstGeom prst="rect">
            <a:avLst/>
          </a:prstGeom>
          <a:solidFill>
            <a:srgbClr val="F2F2F2"/>
          </a:solidFill>
          <a:ln w="9525" cmpd="sng">
            <a:solidFill>
              <a:schemeClr val="accent1"/>
            </a:solidFill>
            <a:miter lim="800000"/>
          </a:ln>
        </p:spPr>
        <p:txBody>
          <a:bodyPr lIns="68549" tIns="34274" rIns="68549" bIns="34274"/>
          <a:lstStyle/>
          <a:p>
            <a:endParaRPr lang="zh-CN" altLang="en-US" sz="1350"/>
          </a:p>
        </p:txBody>
      </p:sp>
      <p:sp>
        <p:nvSpPr>
          <p:cNvPr id="26" name="TextBox 84"/>
          <p:cNvSpPr txBox="1">
            <a:spLocks noChangeArrowheads="1"/>
          </p:cNvSpPr>
          <p:nvPr/>
        </p:nvSpPr>
        <p:spPr bwMode="auto">
          <a:xfrm>
            <a:off x="6306956" y="2102208"/>
            <a:ext cx="2405790" cy="3023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49" tIns="34274" rIns="68549" bIns="34274">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r>
              <a:rPr lang="zh-CN" altLang="en-US" sz="24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应用层</a:t>
            </a:r>
            <a:r>
              <a:rPr lang="zh-CN" altLang="en-US" sz="2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主要是将物联网技术与行业专业系统结合，实现广泛的物物互联的</a:t>
            </a:r>
            <a:r>
              <a:rPr lang="zh-CN" altLang="en-US" sz="24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应用解决方案</a:t>
            </a:r>
            <a:r>
              <a:rPr lang="zh-CN" altLang="en-US" sz="2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，主要包括业务中间件和行业应用领域</a:t>
            </a:r>
          </a:p>
        </p:txBody>
      </p:sp>
      <p:sp>
        <p:nvSpPr>
          <p:cNvPr id="27" name="Freeform 12"/>
          <p:cNvSpPr/>
          <p:nvPr/>
        </p:nvSpPr>
        <p:spPr bwMode="auto">
          <a:xfrm>
            <a:off x="6038790" y="1692152"/>
            <a:ext cx="396324" cy="397514"/>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04BEB0"/>
          </a:solidFill>
          <a:ln>
            <a:noFill/>
          </a:ln>
        </p:spPr>
        <p:txBody>
          <a:bodyPr lIns="68549" tIns="34274" rIns="68549" bIns="34274"/>
          <a:lstStyle/>
          <a:p>
            <a:endParaRPr lang="zh-CN" altLang="en-US" sz="1350"/>
          </a:p>
        </p:txBody>
      </p:sp>
      <p:sp>
        <p:nvSpPr>
          <p:cNvPr id="28" name="Freeform 12"/>
          <p:cNvSpPr/>
          <p:nvPr/>
        </p:nvSpPr>
        <p:spPr bwMode="auto">
          <a:xfrm flipH="1" flipV="1">
            <a:off x="8581404" y="5214376"/>
            <a:ext cx="396324" cy="397514"/>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04BEB0"/>
          </a:solidFill>
          <a:ln>
            <a:noFill/>
          </a:ln>
        </p:spPr>
        <p:txBody>
          <a:bodyPr lIns="68549" tIns="34274" rIns="68549" bIns="34274"/>
          <a:lstStyle/>
          <a:p>
            <a:endParaRPr lang="zh-CN" altLang="en-US" sz="1350"/>
          </a:p>
        </p:txBody>
      </p:sp>
      <p:sp>
        <p:nvSpPr>
          <p:cNvPr id="31" name="TextBox 30"/>
          <p:cNvSpPr txBox="1"/>
          <p:nvPr/>
        </p:nvSpPr>
        <p:spPr>
          <a:xfrm>
            <a:off x="2496373" y="4987597"/>
            <a:ext cx="226603" cy="276967"/>
          </a:xfrm>
          <a:prstGeom prst="rect">
            <a:avLst/>
          </a:prstGeom>
          <a:noFill/>
        </p:spPr>
        <p:txBody>
          <a:bodyPr wrap="none" lIns="68549" tIns="34274" rIns="68549" bIns="34274" rtlCol="0">
            <a:spAutoFit/>
          </a:bodyPr>
          <a:lstStyle/>
          <a:p>
            <a:r>
              <a:rPr lang="en-US" altLang="zh-CN" sz="1350" dirty="0">
                <a:solidFill>
                  <a:schemeClr val="bg1"/>
                </a:solidFill>
              </a:rPr>
              <a:t>9</a:t>
            </a:r>
            <a:endParaRPr lang="zh-CN" altLang="en-US" sz="1350" dirty="0">
              <a:solidFill>
                <a:schemeClr val="bg1"/>
              </a:solidFill>
            </a:endParaRPr>
          </a:p>
        </p:txBody>
      </p:sp>
      <p:sp>
        <p:nvSpPr>
          <p:cNvPr id="33" name="TextBox 26"/>
          <p:cNvSpPr txBox="1"/>
          <p:nvPr/>
        </p:nvSpPr>
        <p:spPr>
          <a:xfrm>
            <a:off x="10609990" y="8097091"/>
            <a:ext cx="877163" cy="369332"/>
          </a:xfrm>
          <a:prstGeom prst="rect">
            <a:avLst/>
          </a:prstGeom>
          <a:noFill/>
        </p:spPr>
        <p:txBody>
          <a:bodyPr wrap="none" rtlCol="0">
            <a:spAutoFit/>
          </a:bodyPr>
          <a:lstStyle/>
          <a:p>
            <a:r>
              <a:rPr lang="zh-CN" altLang="en-US" dirty="0"/>
              <a:t>延时符</a:t>
            </a:r>
          </a:p>
        </p:txBody>
      </p:sp>
      <p:pic>
        <p:nvPicPr>
          <p:cNvPr id="1026" name="Picture 2" descr="âç©èç½æ¶æâçå¾çæç´¢ç»æ"/>
          <p:cNvPicPr>
            <a:picLocks noChangeAspect="1" noChangeArrowheads="1"/>
          </p:cNvPicPr>
          <p:nvPr/>
        </p:nvPicPr>
        <p:blipFill rotWithShape="1">
          <a:blip r:embed="rId3">
            <a:extLst>
              <a:ext uri="{28A0092B-C50C-407E-A947-70E740481C1C}">
                <a14:useLocalDpi xmlns:a14="http://schemas.microsoft.com/office/drawing/2010/main" val="0"/>
              </a:ext>
            </a:extLst>
          </a:blip>
          <a:srcRect l="1151" t="3323" r="2304" b="64302"/>
          <a:stretch/>
        </p:blipFill>
        <p:spPr bwMode="auto">
          <a:xfrm>
            <a:off x="265043" y="1906072"/>
            <a:ext cx="5517570" cy="112867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54"/>
          <p:cNvSpPr txBox="1"/>
          <p:nvPr/>
        </p:nvSpPr>
        <p:spPr>
          <a:xfrm>
            <a:off x="615626" y="945882"/>
            <a:ext cx="2630017"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zh-CN" altLang="en-US" sz="2400" b="1" dirty="0">
                <a:solidFill>
                  <a:srgbClr val="0070C0"/>
                </a:solidFill>
                <a:latin typeface="微软雅黑" panose="020B0503020204020204" pitchFamily="34" charset="-122"/>
                <a:ea typeface="微软雅黑" panose="020B0503020204020204" pitchFamily="34" charset="-122"/>
                <a:sym typeface="+mn-ea"/>
              </a:rPr>
              <a:t>物</a:t>
            </a:r>
            <a:r>
              <a:rPr lang="zh-CN" altLang="en-US" sz="2400" b="1" dirty="0" smtClean="0">
                <a:solidFill>
                  <a:srgbClr val="0070C0"/>
                </a:solidFill>
                <a:latin typeface="微软雅黑" panose="020B0503020204020204" pitchFamily="34" charset="-122"/>
                <a:ea typeface="微软雅黑" panose="020B0503020204020204" pitchFamily="34" charset="-122"/>
                <a:sym typeface="+mn-ea"/>
              </a:rPr>
              <a:t>联网的体系结构</a:t>
            </a: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pSp>
        <p:nvGrpSpPr>
          <p:cNvPr id="19" name="组合 18">
            <a:extLst>
              <a:ext uri="{FF2B5EF4-FFF2-40B4-BE49-F238E27FC236}">
                <a16:creationId xmlns:a16="http://schemas.microsoft.com/office/drawing/2014/main" xmlns="" id="{5933EB30-D7B2-4693-8F06-BDBF7D2371BF}"/>
              </a:ext>
            </a:extLst>
          </p:cNvPr>
          <p:cNvGrpSpPr/>
          <p:nvPr/>
        </p:nvGrpSpPr>
        <p:grpSpPr>
          <a:xfrm>
            <a:off x="199228" y="353544"/>
            <a:ext cx="4329229" cy="466490"/>
            <a:chOff x="199226" y="353544"/>
            <a:chExt cx="4329229" cy="466490"/>
          </a:xfrm>
        </p:grpSpPr>
        <p:sp>
          <p:nvSpPr>
            <p:cNvPr id="20" name="Freeform 5">
              <a:extLst>
                <a:ext uri="{FF2B5EF4-FFF2-40B4-BE49-F238E27FC236}">
                  <a16:creationId xmlns:a16="http://schemas.microsoft.com/office/drawing/2014/main" xmlns="" id="{A6136DCE-D38C-436D-BD81-A64F62FAD772}"/>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21" name="Freeform 6">
              <a:extLst>
                <a:ext uri="{FF2B5EF4-FFF2-40B4-BE49-F238E27FC236}">
                  <a16:creationId xmlns:a16="http://schemas.microsoft.com/office/drawing/2014/main" xmlns="" id="{6A7EE97A-0CD3-4038-8453-A2739C3D327E}"/>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22" name="Freeform 7">
              <a:extLst>
                <a:ext uri="{FF2B5EF4-FFF2-40B4-BE49-F238E27FC236}">
                  <a16:creationId xmlns:a16="http://schemas.microsoft.com/office/drawing/2014/main" xmlns="" id="{393AC9E9-703B-43AB-8FC3-5256C3D53B2C}"/>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23" name="TextBox 54">
              <a:extLst>
                <a:ext uri="{FF2B5EF4-FFF2-40B4-BE49-F238E27FC236}">
                  <a16:creationId xmlns:a16="http://schemas.microsoft.com/office/drawing/2014/main" xmlns="" id="{15CD5890-984D-45E4-A348-CEB228DA772E}"/>
                </a:ext>
              </a:extLst>
            </p:cNvPr>
            <p:cNvSpPr txBox="1"/>
            <p:nvPr/>
          </p:nvSpPr>
          <p:spPr>
            <a:xfrm>
              <a:off x="615627" y="364150"/>
              <a:ext cx="3912828"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9.5 </a:t>
              </a:r>
              <a:r>
                <a:rPr lang="zh-CN" altLang="en-US" sz="24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物</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联网的安全体系结构</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168884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300" fill="hold"/>
                                        <p:tgtEl>
                                          <p:spTgt spid="31"/>
                                        </p:tgtEl>
                                        <p:attrNameLst>
                                          <p:attrName>ppt_w</p:attrName>
                                        </p:attrNameLst>
                                      </p:cBhvr>
                                      <p:tavLst>
                                        <p:tav tm="0">
                                          <p:val>
                                            <p:fltVal val="0"/>
                                          </p:val>
                                        </p:tav>
                                        <p:tav tm="100000">
                                          <p:val>
                                            <p:strVal val="#ppt_w"/>
                                          </p:val>
                                        </p:tav>
                                      </p:tavLst>
                                    </p:anim>
                                    <p:anim calcmode="lin" valueType="num">
                                      <p:cBhvr>
                                        <p:cTn id="8" dur="300" fill="hold"/>
                                        <p:tgtEl>
                                          <p:spTgt spid="31"/>
                                        </p:tgtEl>
                                        <p:attrNameLst>
                                          <p:attrName>ppt_h</p:attrName>
                                        </p:attrNameLst>
                                      </p:cBhvr>
                                      <p:tavLst>
                                        <p:tav tm="0">
                                          <p:val>
                                            <p:fltVal val="0"/>
                                          </p:val>
                                        </p:tav>
                                        <p:tav tm="100000">
                                          <p:val>
                                            <p:strVal val="#ppt_h"/>
                                          </p:val>
                                        </p:tav>
                                      </p:tavLst>
                                    </p:anim>
                                    <p:anim calcmode="lin" valueType="num">
                                      <p:cBhvr>
                                        <p:cTn id="9" dur="300" fill="hold"/>
                                        <p:tgtEl>
                                          <p:spTgt spid="31"/>
                                        </p:tgtEl>
                                        <p:attrNameLst>
                                          <p:attrName>style.rotation</p:attrName>
                                        </p:attrNameLst>
                                      </p:cBhvr>
                                      <p:tavLst>
                                        <p:tav tm="0">
                                          <p:val>
                                            <p:fltVal val="90"/>
                                          </p:val>
                                        </p:tav>
                                        <p:tav tm="100000">
                                          <p:val>
                                            <p:fltVal val="0"/>
                                          </p:val>
                                        </p:tav>
                                      </p:tavLst>
                                    </p:anim>
                                    <p:animEffect transition="in" filter="fade">
                                      <p:cBhvr>
                                        <p:cTn id="10" dur="300"/>
                                        <p:tgtEl>
                                          <p:spTgt spid="31"/>
                                        </p:tgtEl>
                                      </p:cBhvr>
                                    </p:animEffect>
                                  </p:childTnLst>
                                </p:cTn>
                              </p:par>
                            </p:childTnLst>
                          </p:cTn>
                        </p:par>
                        <p:par>
                          <p:cTn id="11" fill="hold">
                            <p:stCondLst>
                              <p:cond delay="300"/>
                            </p:stCondLst>
                            <p:childTnLst>
                              <p:par>
                                <p:cTn id="12" presetID="1" presetClass="entr" presetSubtype="0"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childTnLst>
                                </p:cTn>
                              </p:par>
                              <p:par>
                                <p:cTn id="14" presetID="35" presetClass="path" presetSubtype="0" accel="50000" decel="50000" fill="hold" grpId="1" nodeType="withEffect">
                                  <p:stCondLst>
                                    <p:cond delay="0"/>
                                  </p:stCondLst>
                                  <p:childTnLst>
                                    <p:animMotion origin="layout" path="M 1.94444E-6 -4.44444E-6 L 0.20469 0.34445 " pathEditMode="relative" rAng="0" ptsTypes="AA">
                                      <p:cBhvr>
                                        <p:cTn id="15" dur="500" spd="-99900" fill="hold"/>
                                        <p:tgtEl>
                                          <p:spTgt spid="27"/>
                                        </p:tgtEl>
                                        <p:attrNameLst>
                                          <p:attrName>ppt_x</p:attrName>
                                          <p:attrName>ppt_y</p:attrName>
                                        </p:attrNameLst>
                                      </p:cBhvr>
                                      <p:rCtr x="10226" y="17222"/>
                                    </p:animMotion>
                                  </p:childTnLst>
                                </p:cTn>
                              </p:par>
                              <p:par>
                                <p:cTn id="16" presetID="1"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childTnLst>
                                </p:cTn>
                              </p:par>
                              <p:par>
                                <p:cTn id="18" presetID="35" presetClass="path" presetSubtype="0" accel="50000" decel="50000" fill="hold" grpId="1" nodeType="withEffect">
                                  <p:stCondLst>
                                    <p:cond delay="0"/>
                                  </p:stCondLst>
                                  <p:childTnLst>
                                    <p:animMotion origin="layout" path="M 5.55556E-7 -1.85185E-6 L -0.18906 -0.30625 " pathEditMode="relative" rAng="0" ptsTypes="AA">
                                      <p:cBhvr>
                                        <p:cTn id="19" dur="500" spd="-99900" fill="hold"/>
                                        <p:tgtEl>
                                          <p:spTgt spid="28"/>
                                        </p:tgtEl>
                                        <p:attrNameLst>
                                          <p:attrName>ppt_x</p:attrName>
                                          <p:attrName>ppt_y</p:attrName>
                                        </p:attrNameLst>
                                      </p:cBhvr>
                                      <p:rCtr x="-9462" y="-15324"/>
                                    </p:animMotion>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p:cTn id="22" dur="500" fill="hold"/>
                                        <p:tgtEl>
                                          <p:spTgt spid="25"/>
                                        </p:tgtEl>
                                        <p:attrNameLst>
                                          <p:attrName>ppt_w</p:attrName>
                                        </p:attrNameLst>
                                      </p:cBhvr>
                                      <p:tavLst>
                                        <p:tav tm="0">
                                          <p:val>
                                            <p:fltVal val="0"/>
                                          </p:val>
                                        </p:tav>
                                        <p:tav tm="100000">
                                          <p:val>
                                            <p:strVal val="#ppt_w"/>
                                          </p:val>
                                        </p:tav>
                                      </p:tavLst>
                                    </p:anim>
                                    <p:anim calcmode="lin" valueType="num">
                                      <p:cBhvr>
                                        <p:cTn id="23" dur="500" fill="hold"/>
                                        <p:tgtEl>
                                          <p:spTgt spid="25"/>
                                        </p:tgtEl>
                                        <p:attrNameLst>
                                          <p:attrName>ppt_h</p:attrName>
                                        </p:attrNameLst>
                                      </p:cBhvr>
                                      <p:tavLst>
                                        <p:tav tm="0">
                                          <p:val>
                                            <p:fltVal val="0"/>
                                          </p:val>
                                        </p:tav>
                                        <p:tav tm="100000">
                                          <p:val>
                                            <p:strVal val="#ppt_h"/>
                                          </p:val>
                                        </p:tav>
                                      </p:tavLst>
                                    </p:anim>
                                    <p:animEffect transition="in" filter="fade">
                                      <p:cBhvr>
                                        <p:cTn id="24" dur="500"/>
                                        <p:tgtEl>
                                          <p:spTgt spid="25"/>
                                        </p:tgtEl>
                                      </p:cBhvr>
                                    </p:animEffect>
                                  </p:childTnLst>
                                </p:cTn>
                              </p:par>
                            </p:childTnLst>
                          </p:cTn>
                        </p:par>
                        <p:par>
                          <p:cTn id="25" fill="hold">
                            <p:stCondLst>
                              <p:cond delay="800"/>
                            </p:stCondLst>
                            <p:childTnLst>
                              <p:par>
                                <p:cTn id="26" presetID="22" presetClass="entr" presetSubtype="1" fill="hold" nodeType="afterEffect">
                                  <p:stCondLst>
                                    <p:cond delay="0"/>
                                  </p:stCondLst>
                                  <p:childTnLst>
                                    <p:set>
                                      <p:cBhvr>
                                        <p:cTn id="27" dur="1" fill="hold">
                                          <p:stCondLst>
                                            <p:cond delay="0"/>
                                          </p:stCondLst>
                                        </p:cTn>
                                        <p:tgtEl>
                                          <p:spTgt spid="26">
                                            <p:txEl>
                                              <p:pRg st="0" end="0"/>
                                            </p:txEl>
                                          </p:spTgt>
                                        </p:tgtEl>
                                        <p:attrNameLst>
                                          <p:attrName>style.visibility</p:attrName>
                                        </p:attrNameLst>
                                      </p:cBhvr>
                                      <p:to>
                                        <p:strVal val="visible"/>
                                      </p:to>
                                    </p:set>
                                    <p:animEffect transition="in" filter="wipe(up)">
                                      <p:cBhvr>
                                        <p:cTn id="28" dur="500"/>
                                        <p:tgtEl>
                                          <p:spTgt spid="26">
                                            <p:txEl>
                                              <p:pRg st="0" end="0"/>
                                            </p:txEl>
                                          </p:spTgt>
                                        </p:tgtEl>
                                      </p:cBhvr>
                                    </p:animEffect>
                                  </p:childTnLst>
                                </p:cTn>
                              </p:par>
                              <p:par>
                                <p:cTn id="29" presetID="8" presetClass="entr" presetSubtype="16" fill="hold" nodeType="with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diamond(in)">
                                      <p:cBhvr>
                                        <p:cTn id="31"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autoUpdateAnimBg="0"/>
      <p:bldP spid="27" grpId="0" bldLvl="0" animBg="1"/>
      <p:bldP spid="27" grpId="1" bldLvl="0" animBg="1"/>
      <p:bldP spid="28" grpId="0" bldLvl="0" animBg="1"/>
      <p:bldP spid="28" grpId="1" bldLvl="0" animBg="1"/>
      <p:bldP spid="3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83"/>
          <p:cNvSpPr>
            <a:spLocks noChangeArrowheads="1"/>
          </p:cNvSpPr>
          <p:nvPr/>
        </p:nvSpPr>
        <p:spPr bwMode="auto">
          <a:xfrm>
            <a:off x="6092349" y="1790215"/>
            <a:ext cx="2786608" cy="3736403"/>
          </a:xfrm>
          <a:prstGeom prst="rect">
            <a:avLst/>
          </a:prstGeom>
          <a:solidFill>
            <a:srgbClr val="F2F2F2"/>
          </a:solidFill>
          <a:ln w="9525" cmpd="sng">
            <a:solidFill>
              <a:schemeClr val="accent1"/>
            </a:solidFill>
            <a:miter lim="800000"/>
          </a:ln>
        </p:spPr>
        <p:txBody>
          <a:bodyPr lIns="68549" tIns="34274" rIns="68549" bIns="34274"/>
          <a:lstStyle/>
          <a:p>
            <a:endParaRPr lang="zh-CN" altLang="en-US" sz="1350"/>
          </a:p>
        </p:txBody>
      </p:sp>
      <p:sp>
        <p:nvSpPr>
          <p:cNvPr id="26" name="TextBox 84"/>
          <p:cNvSpPr txBox="1">
            <a:spLocks noChangeArrowheads="1"/>
          </p:cNvSpPr>
          <p:nvPr/>
        </p:nvSpPr>
        <p:spPr bwMode="auto">
          <a:xfrm>
            <a:off x="6306956" y="2102208"/>
            <a:ext cx="2405790" cy="3023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49" tIns="34274" rIns="68549" bIns="34274">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r>
              <a:rPr lang="zh-CN" altLang="en-US" sz="24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网络层</a:t>
            </a:r>
            <a:r>
              <a:rPr lang="zh-CN" altLang="en-US" sz="2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用于实现对感知层各类信息应用和服务的</a:t>
            </a:r>
            <a:r>
              <a:rPr lang="zh-CN" altLang="en-US" sz="24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基础</a:t>
            </a:r>
            <a:r>
              <a:rPr lang="zh-CN" altLang="en-US" sz="2400" dirty="0" smtClean="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承载</a:t>
            </a:r>
            <a:r>
              <a:rPr lang="zh-CN" altLang="en-US" sz="2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，包括移动通信网、互联网、卫星网、广电网，及其形成的融合网络等</a:t>
            </a:r>
          </a:p>
        </p:txBody>
      </p:sp>
      <p:sp>
        <p:nvSpPr>
          <p:cNvPr id="27" name="Freeform 12"/>
          <p:cNvSpPr/>
          <p:nvPr/>
        </p:nvSpPr>
        <p:spPr bwMode="auto">
          <a:xfrm>
            <a:off x="6038790" y="1692152"/>
            <a:ext cx="396324" cy="397514"/>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04BEB0"/>
          </a:solidFill>
          <a:ln>
            <a:noFill/>
          </a:ln>
        </p:spPr>
        <p:txBody>
          <a:bodyPr lIns="68549" tIns="34274" rIns="68549" bIns="34274"/>
          <a:lstStyle/>
          <a:p>
            <a:endParaRPr lang="zh-CN" altLang="en-US" sz="1350"/>
          </a:p>
        </p:txBody>
      </p:sp>
      <p:sp>
        <p:nvSpPr>
          <p:cNvPr id="28" name="Freeform 12"/>
          <p:cNvSpPr/>
          <p:nvPr/>
        </p:nvSpPr>
        <p:spPr bwMode="auto">
          <a:xfrm flipH="1" flipV="1">
            <a:off x="8581404" y="5214376"/>
            <a:ext cx="396324" cy="397514"/>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04BEB0"/>
          </a:solidFill>
          <a:ln>
            <a:noFill/>
          </a:ln>
        </p:spPr>
        <p:txBody>
          <a:bodyPr lIns="68549" tIns="34274" rIns="68549" bIns="34274"/>
          <a:lstStyle/>
          <a:p>
            <a:endParaRPr lang="zh-CN" altLang="en-US" sz="1350"/>
          </a:p>
        </p:txBody>
      </p:sp>
      <p:sp>
        <p:nvSpPr>
          <p:cNvPr id="31" name="TextBox 30"/>
          <p:cNvSpPr txBox="1"/>
          <p:nvPr/>
        </p:nvSpPr>
        <p:spPr>
          <a:xfrm>
            <a:off x="2496373" y="4987597"/>
            <a:ext cx="226603" cy="276967"/>
          </a:xfrm>
          <a:prstGeom prst="rect">
            <a:avLst/>
          </a:prstGeom>
          <a:noFill/>
        </p:spPr>
        <p:txBody>
          <a:bodyPr wrap="none" lIns="68549" tIns="34274" rIns="68549" bIns="34274" rtlCol="0">
            <a:spAutoFit/>
          </a:bodyPr>
          <a:lstStyle/>
          <a:p>
            <a:r>
              <a:rPr lang="en-US" altLang="zh-CN" sz="1350" dirty="0">
                <a:solidFill>
                  <a:schemeClr val="bg1"/>
                </a:solidFill>
              </a:rPr>
              <a:t>9</a:t>
            </a:r>
            <a:endParaRPr lang="zh-CN" altLang="en-US" sz="1350" dirty="0">
              <a:solidFill>
                <a:schemeClr val="bg1"/>
              </a:solidFill>
            </a:endParaRPr>
          </a:p>
        </p:txBody>
      </p:sp>
      <p:sp>
        <p:nvSpPr>
          <p:cNvPr id="33" name="TextBox 26"/>
          <p:cNvSpPr txBox="1"/>
          <p:nvPr/>
        </p:nvSpPr>
        <p:spPr>
          <a:xfrm>
            <a:off x="10609990" y="8097091"/>
            <a:ext cx="877163" cy="369332"/>
          </a:xfrm>
          <a:prstGeom prst="rect">
            <a:avLst/>
          </a:prstGeom>
          <a:noFill/>
        </p:spPr>
        <p:txBody>
          <a:bodyPr wrap="none" rtlCol="0">
            <a:spAutoFit/>
          </a:bodyPr>
          <a:lstStyle/>
          <a:p>
            <a:r>
              <a:rPr lang="zh-CN" altLang="en-US" dirty="0"/>
              <a:t>延时符</a:t>
            </a:r>
          </a:p>
        </p:txBody>
      </p:sp>
      <p:pic>
        <p:nvPicPr>
          <p:cNvPr id="1026" name="Picture 2" descr="âç©èç½æ¶æâçå¾çæç´¢ç»æ"/>
          <p:cNvPicPr>
            <a:picLocks noChangeAspect="1" noChangeArrowheads="1"/>
          </p:cNvPicPr>
          <p:nvPr/>
        </p:nvPicPr>
        <p:blipFill rotWithShape="1">
          <a:blip r:embed="rId3">
            <a:extLst>
              <a:ext uri="{28A0092B-C50C-407E-A947-70E740481C1C}">
                <a14:useLocalDpi xmlns:a14="http://schemas.microsoft.com/office/drawing/2010/main" val="0"/>
              </a:ext>
            </a:extLst>
          </a:blip>
          <a:srcRect l="1383" t="35699" r="2303" b="26288"/>
          <a:stretch/>
        </p:blipFill>
        <p:spPr bwMode="auto">
          <a:xfrm>
            <a:off x="278296" y="3034748"/>
            <a:ext cx="5504317" cy="132521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54"/>
          <p:cNvSpPr txBox="1"/>
          <p:nvPr/>
        </p:nvSpPr>
        <p:spPr>
          <a:xfrm>
            <a:off x="615626" y="945882"/>
            <a:ext cx="2630017"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zh-CN" altLang="en-US" sz="2400" b="1" dirty="0">
                <a:solidFill>
                  <a:srgbClr val="0070C0"/>
                </a:solidFill>
                <a:latin typeface="微软雅黑" panose="020B0503020204020204" pitchFamily="34" charset="-122"/>
                <a:ea typeface="微软雅黑" panose="020B0503020204020204" pitchFamily="34" charset="-122"/>
                <a:sym typeface="+mn-ea"/>
              </a:rPr>
              <a:t>物</a:t>
            </a:r>
            <a:r>
              <a:rPr lang="zh-CN" altLang="en-US" sz="2400" b="1" dirty="0" smtClean="0">
                <a:solidFill>
                  <a:srgbClr val="0070C0"/>
                </a:solidFill>
                <a:latin typeface="微软雅黑" panose="020B0503020204020204" pitchFamily="34" charset="-122"/>
                <a:ea typeface="微软雅黑" panose="020B0503020204020204" pitchFamily="34" charset="-122"/>
                <a:sym typeface="+mn-ea"/>
              </a:rPr>
              <a:t>联网的体系结构</a:t>
            </a:r>
            <a:endParaRPr lang="zh-CN" altLang="en-US" sz="2400" b="1" dirty="0">
              <a:solidFill>
                <a:srgbClr val="0070C0"/>
              </a:solidFill>
              <a:latin typeface="微软雅黑" panose="020B0503020204020204" pitchFamily="34" charset="-122"/>
              <a:ea typeface="微软雅黑" panose="020B0503020204020204" pitchFamily="34" charset="-122"/>
            </a:endParaRPr>
          </a:p>
        </p:txBody>
      </p:sp>
      <p:pic>
        <p:nvPicPr>
          <p:cNvPr id="19" name="Picture 2" descr="âç©èç½æ¶æâçå¾çæç´¢ç»æ"/>
          <p:cNvPicPr>
            <a:picLocks noChangeAspect="1" noChangeArrowheads="1"/>
          </p:cNvPicPr>
          <p:nvPr/>
        </p:nvPicPr>
        <p:blipFill rotWithShape="1">
          <a:blip r:embed="rId3">
            <a:extLst>
              <a:ext uri="{28A0092B-C50C-407E-A947-70E740481C1C}">
                <a14:useLocalDpi xmlns:a14="http://schemas.microsoft.com/office/drawing/2010/main" val="0"/>
              </a:ext>
            </a:extLst>
          </a:blip>
          <a:srcRect l="1151" t="3323" r="2304" b="64302"/>
          <a:stretch/>
        </p:blipFill>
        <p:spPr bwMode="auto">
          <a:xfrm>
            <a:off x="265043" y="1906072"/>
            <a:ext cx="5517570" cy="1128676"/>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组合 19">
            <a:extLst>
              <a:ext uri="{FF2B5EF4-FFF2-40B4-BE49-F238E27FC236}">
                <a16:creationId xmlns:a16="http://schemas.microsoft.com/office/drawing/2014/main" xmlns="" id="{5933EB30-D7B2-4693-8F06-BDBF7D2371BF}"/>
              </a:ext>
            </a:extLst>
          </p:cNvPr>
          <p:cNvGrpSpPr/>
          <p:nvPr/>
        </p:nvGrpSpPr>
        <p:grpSpPr>
          <a:xfrm>
            <a:off x="199228" y="353544"/>
            <a:ext cx="4329229" cy="466490"/>
            <a:chOff x="199226" y="353544"/>
            <a:chExt cx="4329229" cy="466490"/>
          </a:xfrm>
        </p:grpSpPr>
        <p:sp>
          <p:nvSpPr>
            <p:cNvPr id="21" name="Freeform 5">
              <a:extLst>
                <a:ext uri="{FF2B5EF4-FFF2-40B4-BE49-F238E27FC236}">
                  <a16:creationId xmlns:a16="http://schemas.microsoft.com/office/drawing/2014/main" xmlns="" id="{A6136DCE-D38C-436D-BD81-A64F62FAD772}"/>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22" name="Freeform 6">
              <a:extLst>
                <a:ext uri="{FF2B5EF4-FFF2-40B4-BE49-F238E27FC236}">
                  <a16:creationId xmlns:a16="http://schemas.microsoft.com/office/drawing/2014/main" xmlns="" id="{6A7EE97A-0CD3-4038-8453-A2739C3D327E}"/>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23" name="Freeform 7">
              <a:extLst>
                <a:ext uri="{FF2B5EF4-FFF2-40B4-BE49-F238E27FC236}">
                  <a16:creationId xmlns:a16="http://schemas.microsoft.com/office/drawing/2014/main" xmlns="" id="{393AC9E9-703B-43AB-8FC3-5256C3D53B2C}"/>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24" name="TextBox 54">
              <a:extLst>
                <a:ext uri="{FF2B5EF4-FFF2-40B4-BE49-F238E27FC236}">
                  <a16:creationId xmlns:a16="http://schemas.microsoft.com/office/drawing/2014/main" xmlns="" id="{15CD5890-984D-45E4-A348-CEB228DA772E}"/>
                </a:ext>
              </a:extLst>
            </p:cNvPr>
            <p:cNvSpPr txBox="1"/>
            <p:nvPr/>
          </p:nvSpPr>
          <p:spPr>
            <a:xfrm>
              <a:off x="615627" y="364150"/>
              <a:ext cx="3912828"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9.5 </a:t>
              </a:r>
              <a:r>
                <a:rPr lang="zh-CN" altLang="en-US" sz="24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物</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联网的安全体系结构</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22530308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300" fill="hold"/>
                                        <p:tgtEl>
                                          <p:spTgt spid="31"/>
                                        </p:tgtEl>
                                        <p:attrNameLst>
                                          <p:attrName>ppt_w</p:attrName>
                                        </p:attrNameLst>
                                      </p:cBhvr>
                                      <p:tavLst>
                                        <p:tav tm="0">
                                          <p:val>
                                            <p:fltVal val="0"/>
                                          </p:val>
                                        </p:tav>
                                        <p:tav tm="100000">
                                          <p:val>
                                            <p:strVal val="#ppt_w"/>
                                          </p:val>
                                        </p:tav>
                                      </p:tavLst>
                                    </p:anim>
                                    <p:anim calcmode="lin" valueType="num">
                                      <p:cBhvr>
                                        <p:cTn id="8" dur="300" fill="hold"/>
                                        <p:tgtEl>
                                          <p:spTgt spid="31"/>
                                        </p:tgtEl>
                                        <p:attrNameLst>
                                          <p:attrName>ppt_h</p:attrName>
                                        </p:attrNameLst>
                                      </p:cBhvr>
                                      <p:tavLst>
                                        <p:tav tm="0">
                                          <p:val>
                                            <p:fltVal val="0"/>
                                          </p:val>
                                        </p:tav>
                                        <p:tav tm="100000">
                                          <p:val>
                                            <p:strVal val="#ppt_h"/>
                                          </p:val>
                                        </p:tav>
                                      </p:tavLst>
                                    </p:anim>
                                    <p:anim calcmode="lin" valueType="num">
                                      <p:cBhvr>
                                        <p:cTn id="9" dur="300" fill="hold"/>
                                        <p:tgtEl>
                                          <p:spTgt spid="31"/>
                                        </p:tgtEl>
                                        <p:attrNameLst>
                                          <p:attrName>style.rotation</p:attrName>
                                        </p:attrNameLst>
                                      </p:cBhvr>
                                      <p:tavLst>
                                        <p:tav tm="0">
                                          <p:val>
                                            <p:fltVal val="90"/>
                                          </p:val>
                                        </p:tav>
                                        <p:tav tm="100000">
                                          <p:val>
                                            <p:fltVal val="0"/>
                                          </p:val>
                                        </p:tav>
                                      </p:tavLst>
                                    </p:anim>
                                    <p:animEffect transition="in" filter="fade">
                                      <p:cBhvr>
                                        <p:cTn id="10" dur="300"/>
                                        <p:tgtEl>
                                          <p:spTgt spid="31"/>
                                        </p:tgtEl>
                                      </p:cBhvr>
                                    </p:animEffect>
                                  </p:childTnLst>
                                </p:cTn>
                              </p:par>
                            </p:childTnLst>
                          </p:cTn>
                        </p:par>
                        <p:par>
                          <p:cTn id="11" fill="hold">
                            <p:stCondLst>
                              <p:cond delay="300"/>
                            </p:stCondLst>
                            <p:childTnLst>
                              <p:par>
                                <p:cTn id="12" presetID="1" presetClass="entr" presetSubtype="0"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childTnLst>
                                </p:cTn>
                              </p:par>
                              <p:par>
                                <p:cTn id="14" presetID="35" presetClass="path" presetSubtype="0" accel="50000" decel="50000" fill="hold" grpId="1" nodeType="withEffect">
                                  <p:stCondLst>
                                    <p:cond delay="0"/>
                                  </p:stCondLst>
                                  <p:childTnLst>
                                    <p:animMotion origin="layout" path="M 1.94444E-6 -4.44444E-6 L 0.20469 0.34445 " pathEditMode="relative" rAng="0" ptsTypes="AA">
                                      <p:cBhvr>
                                        <p:cTn id="15" dur="500" spd="-99900" fill="hold"/>
                                        <p:tgtEl>
                                          <p:spTgt spid="27"/>
                                        </p:tgtEl>
                                        <p:attrNameLst>
                                          <p:attrName>ppt_x</p:attrName>
                                          <p:attrName>ppt_y</p:attrName>
                                        </p:attrNameLst>
                                      </p:cBhvr>
                                      <p:rCtr x="10226" y="17222"/>
                                    </p:animMotion>
                                  </p:childTnLst>
                                </p:cTn>
                              </p:par>
                              <p:par>
                                <p:cTn id="16" presetID="1"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childTnLst>
                                </p:cTn>
                              </p:par>
                              <p:par>
                                <p:cTn id="18" presetID="35" presetClass="path" presetSubtype="0" accel="50000" decel="50000" fill="hold" grpId="1" nodeType="withEffect">
                                  <p:stCondLst>
                                    <p:cond delay="0"/>
                                  </p:stCondLst>
                                  <p:childTnLst>
                                    <p:animMotion origin="layout" path="M 5.55556E-7 -1.85185E-6 L -0.18906 -0.30625 " pathEditMode="relative" rAng="0" ptsTypes="AA">
                                      <p:cBhvr>
                                        <p:cTn id="19" dur="500" spd="-99900" fill="hold"/>
                                        <p:tgtEl>
                                          <p:spTgt spid="28"/>
                                        </p:tgtEl>
                                        <p:attrNameLst>
                                          <p:attrName>ppt_x</p:attrName>
                                          <p:attrName>ppt_y</p:attrName>
                                        </p:attrNameLst>
                                      </p:cBhvr>
                                      <p:rCtr x="-9462" y="-15324"/>
                                    </p:animMotion>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p:cTn id="22" dur="500" fill="hold"/>
                                        <p:tgtEl>
                                          <p:spTgt spid="25"/>
                                        </p:tgtEl>
                                        <p:attrNameLst>
                                          <p:attrName>ppt_w</p:attrName>
                                        </p:attrNameLst>
                                      </p:cBhvr>
                                      <p:tavLst>
                                        <p:tav tm="0">
                                          <p:val>
                                            <p:fltVal val="0"/>
                                          </p:val>
                                        </p:tav>
                                        <p:tav tm="100000">
                                          <p:val>
                                            <p:strVal val="#ppt_w"/>
                                          </p:val>
                                        </p:tav>
                                      </p:tavLst>
                                    </p:anim>
                                    <p:anim calcmode="lin" valueType="num">
                                      <p:cBhvr>
                                        <p:cTn id="23" dur="500" fill="hold"/>
                                        <p:tgtEl>
                                          <p:spTgt spid="25"/>
                                        </p:tgtEl>
                                        <p:attrNameLst>
                                          <p:attrName>ppt_h</p:attrName>
                                        </p:attrNameLst>
                                      </p:cBhvr>
                                      <p:tavLst>
                                        <p:tav tm="0">
                                          <p:val>
                                            <p:fltVal val="0"/>
                                          </p:val>
                                        </p:tav>
                                        <p:tav tm="100000">
                                          <p:val>
                                            <p:strVal val="#ppt_h"/>
                                          </p:val>
                                        </p:tav>
                                      </p:tavLst>
                                    </p:anim>
                                    <p:animEffect transition="in" filter="fade">
                                      <p:cBhvr>
                                        <p:cTn id="24" dur="500"/>
                                        <p:tgtEl>
                                          <p:spTgt spid="25"/>
                                        </p:tgtEl>
                                      </p:cBhvr>
                                    </p:animEffect>
                                  </p:childTnLst>
                                </p:cTn>
                              </p:par>
                            </p:childTnLst>
                          </p:cTn>
                        </p:par>
                        <p:par>
                          <p:cTn id="25" fill="hold">
                            <p:stCondLst>
                              <p:cond delay="800"/>
                            </p:stCondLst>
                            <p:childTnLst>
                              <p:par>
                                <p:cTn id="26" presetID="22" presetClass="entr" presetSubtype="1" fill="hold" nodeType="afterEffect">
                                  <p:stCondLst>
                                    <p:cond delay="0"/>
                                  </p:stCondLst>
                                  <p:childTnLst>
                                    <p:set>
                                      <p:cBhvr>
                                        <p:cTn id="27" dur="1" fill="hold">
                                          <p:stCondLst>
                                            <p:cond delay="0"/>
                                          </p:stCondLst>
                                        </p:cTn>
                                        <p:tgtEl>
                                          <p:spTgt spid="26">
                                            <p:txEl>
                                              <p:pRg st="0" end="0"/>
                                            </p:txEl>
                                          </p:spTgt>
                                        </p:tgtEl>
                                        <p:attrNameLst>
                                          <p:attrName>style.visibility</p:attrName>
                                        </p:attrNameLst>
                                      </p:cBhvr>
                                      <p:to>
                                        <p:strVal val="visible"/>
                                      </p:to>
                                    </p:set>
                                    <p:animEffect transition="in" filter="wipe(up)">
                                      <p:cBhvr>
                                        <p:cTn id="28" dur="500"/>
                                        <p:tgtEl>
                                          <p:spTgt spid="26">
                                            <p:txEl>
                                              <p:pRg st="0" end="0"/>
                                            </p:txEl>
                                          </p:spTgt>
                                        </p:tgtEl>
                                      </p:cBhvr>
                                    </p:animEffect>
                                  </p:childTnLst>
                                </p:cTn>
                              </p:par>
                              <p:par>
                                <p:cTn id="29" presetID="8" presetClass="entr" presetSubtype="16" fill="hold" nodeType="with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diamond(in)">
                                      <p:cBhvr>
                                        <p:cTn id="31"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autoUpdateAnimBg="0"/>
      <p:bldP spid="27" grpId="0" bldLvl="0" animBg="1"/>
      <p:bldP spid="27" grpId="1" bldLvl="0" animBg="1"/>
      <p:bldP spid="28" grpId="0" bldLvl="0" animBg="1"/>
      <p:bldP spid="28" grpId="1" bldLvl="0" animBg="1"/>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820036"/>
            <a:ext cx="7886700" cy="870655"/>
          </a:xfrm>
        </p:spPr>
        <p:txBody>
          <a:bodyPr/>
          <a:lstStyle/>
          <a:p>
            <a:r>
              <a:rPr lang="en-US" altLang="zh-CN" dirty="0" err="1"/>
              <a:t>WannaCry</a:t>
            </a:r>
            <a:endParaRPr lang="zh-CN" altLang="en-US" dirty="0"/>
          </a:p>
        </p:txBody>
      </p:sp>
      <p:sp>
        <p:nvSpPr>
          <p:cNvPr id="3" name="内容占位符 2"/>
          <p:cNvSpPr>
            <a:spLocks noGrp="1"/>
          </p:cNvSpPr>
          <p:nvPr>
            <p:ph idx="1"/>
          </p:nvPr>
        </p:nvSpPr>
        <p:spPr/>
        <p:txBody>
          <a:bodyPr>
            <a:normAutofit/>
          </a:bodyPr>
          <a:lstStyle/>
          <a:p>
            <a:r>
              <a:rPr lang="zh-CN" altLang="en-US" dirty="0"/>
              <a:t>首轮受到攻击的国家及地区</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02967"/>
            <a:ext cx="9144000" cy="4010526"/>
          </a:xfrm>
          <a:prstGeom prst="rect">
            <a:avLst/>
          </a:prstGeom>
        </p:spPr>
      </p:pic>
      <p:grpSp>
        <p:nvGrpSpPr>
          <p:cNvPr id="10" name="组合 9">
            <a:extLst>
              <a:ext uri="{FF2B5EF4-FFF2-40B4-BE49-F238E27FC236}">
                <a16:creationId xmlns:a16="http://schemas.microsoft.com/office/drawing/2014/main" xmlns="" id="{0E370B4A-80A5-4B0E-B037-B8CA20770B83}"/>
              </a:ext>
            </a:extLst>
          </p:cNvPr>
          <p:cNvGrpSpPr/>
          <p:nvPr/>
        </p:nvGrpSpPr>
        <p:grpSpPr>
          <a:xfrm>
            <a:off x="199228" y="353544"/>
            <a:ext cx="3185419" cy="466490"/>
            <a:chOff x="199226" y="353544"/>
            <a:chExt cx="3185419" cy="466490"/>
          </a:xfrm>
        </p:grpSpPr>
        <p:sp>
          <p:nvSpPr>
            <p:cNvPr id="11" name="Freeform 5">
              <a:extLst>
                <a:ext uri="{FF2B5EF4-FFF2-40B4-BE49-F238E27FC236}">
                  <a16:creationId xmlns:a16="http://schemas.microsoft.com/office/drawing/2014/main" xmlns="" id="{1B830DB0-08ED-478C-A0A4-2D646E5089B7}"/>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2" name="Freeform 6">
              <a:extLst>
                <a:ext uri="{FF2B5EF4-FFF2-40B4-BE49-F238E27FC236}">
                  <a16:creationId xmlns:a16="http://schemas.microsoft.com/office/drawing/2014/main" xmlns="" id="{ECCFF347-D7A1-42F7-B999-CE988CCA10F3}"/>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3" name="Freeform 7">
              <a:extLst>
                <a:ext uri="{FF2B5EF4-FFF2-40B4-BE49-F238E27FC236}">
                  <a16:creationId xmlns:a16="http://schemas.microsoft.com/office/drawing/2014/main" xmlns="" id="{F0FB2DBF-FADA-4682-881D-FE77D0F91125}"/>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4" name="TextBox 54">
              <a:extLst>
                <a:ext uri="{FF2B5EF4-FFF2-40B4-BE49-F238E27FC236}">
                  <a16:creationId xmlns:a16="http://schemas.microsoft.com/office/drawing/2014/main" xmlns="" id="{BA3F08A0-562E-4430-8177-4B577054FAD9}"/>
                </a:ext>
              </a:extLst>
            </p:cNvPr>
            <p:cNvSpPr txBox="1"/>
            <p:nvPr/>
          </p:nvSpPr>
          <p:spPr>
            <a:xfrm>
              <a:off x="615627" y="364150"/>
              <a:ext cx="2769018"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9.1</a:t>
              </a:r>
              <a:r>
                <a:rPr lang="en-US" altLang="zh-CN" sz="24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恶意代码</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31996979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83"/>
          <p:cNvSpPr>
            <a:spLocks noChangeArrowheads="1"/>
          </p:cNvSpPr>
          <p:nvPr/>
        </p:nvSpPr>
        <p:spPr bwMode="auto">
          <a:xfrm>
            <a:off x="6092349" y="1790215"/>
            <a:ext cx="2786608" cy="3736403"/>
          </a:xfrm>
          <a:prstGeom prst="rect">
            <a:avLst/>
          </a:prstGeom>
          <a:solidFill>
            <a:srgbClr val="F2F2F2"/>
          </a:solidFill>
          <a:ln w="9525" cmpd="sng">
            <a:solidFill>
              <a:schemeClr val="accent1"/>
            </a:solidFill>
            <a:miter lim="800000"/>
          </a:ln>
        </p:spPr>
        <p:txBody>
          <a:bodyPr lIns="68549" tIns="34274" rIns="68549" bIns="34274"/>
          <a:lstStyle/>
          <a:p>
            <a:endParaRPr lang="zh-CN" altLang="en-US" sz="1350"/>
          </a:p>
        </p:txBody>
      </p:sp>
      <p:sp>
        <p:nvSpPr>
          <p:cNvPr id="26" name="TextBox 84"/>
          <p:cNvSpPr txBox="1">
            <a:spLocks noChangeArrowheads="1"/>
          </p:cNvSpPr>
          <p:nvPr/>
        </p:nvSpPr>
        <p:spPr bwMode="auto">
          <a:xfrm>
            <a:off x="6306956" y="2102208"/>
            <a:ext cx="2405790" cy="3023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49" tIns="34274" rIns="68549" bIns="34274">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r>
              <a:rPr lang="zh-CN" altLang="en-US" sz="24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感知层</a:t>
            </a:r>
            <a:r>
              <a:rPr lang="zh-CN" altLang="en-US" sz="2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主要用于物品标识和信息的智能采集，该层的核心技术包括</a:t>
            </a:r>
            <a:r>
              <a:rPr lang="zh-CN" altLang="en-US" sz="24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电子射频技术</a:t>
            </a:r>
            <a:r>
              <a:rPr lang="zh-CN" altLang="en-US" sz="2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传感器技术</a:t>
            </a:r>
            <a:r>
              <a:rPr lang="zh-CN" altLang="en-US" sz="2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无线网络组网技术</a:t>
            </a:r>
            <a:r>
              <a:rPr lang="zh-CN" altLang="en-US" sz="2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等</a:t>
            </a:r>
          </a:p>
        </p:txBody>
      </p:sp>
      <p:sp>
        <p:nvSpPr>
          <p:cNvPr id="27" name="Freeform 12"/>
          <p:cNvSpPr/>
          <p:nvPr/>
        </p:nvSpPr>
        <p:spPr bwMode="auto">
          <a:xfrm>
            <a:off x="6038790" y="1692152"/>
            <a:ext cx="396324" cy="397514"/>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04BEB0"/>
          </a:solidFill>
          <a:ln>
            <a:noFill/>
          </a:ln>
        </p:spPr>
        <p:txBody>
          <a:bodyPr lIns="68549" tIns="34274" rIns="68549" bIns="34274"/>
          <a:lstStyle/>
          <a:p>
            <a:endParaRPr lang="zh-CN" altLang="en-US" sz="1350"/>
          </a:p>
        </p:txBody>
      </p:sp>
      <p:sp>
        <p:nvSpPr>
          <p:cNvPr id="28" name="Freeform 12"/>
          <p:cNvSpPr/>
          <p:nvPr/>
        </p:nvSpPr>
        <p:spPr bwMode="auto">
          <a:xfrm flipH="1" flipV="1">
            <a:off x="8581404" y="5214376"/>
            <a:ext cx="396324" cy="397514"/>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04BEB0"/>
          </a:solidFill>
          <a:ln>
            <a:noFill/>
          </a:ln>
        </p:spPr>
        <p:txBody>
          <a:bodyPr lIns="68549" tIns="34274" rIns="68549" bIns="34274"/>
          <a:lstStyle/>
          <a:p>
            <a:endParaRPr lang="zh-CN" altLang="en-US" sz="1350"/>
          </a:p>
        </p:txBody>
      </p:sp>
      <p:sp>
        <p:nvSpPr>
          <p:cNvPr id="31" name="TextBox 30"/>
          <p:cNvSpPr txBox="1"/>
          <p:nvPr/>
        </p:nvSpPr>
        <p:spPr>
          <a:xfrm>
            <a:off x="2496373" y="4987597"/>
            <a:ext cx="226603" cy="276967"/>
          </a:xfrm>
          <a:prstGeom prst="rect">
            <a:avLst/>
          </a:prstGeom>
          <a:noFill/>
        </p:spPr>
        <p:txBody>
          <a:bodyPr wrap="none" lIns="68549" tIns="34274" rIns="68549" bIns="34274" rtlCol="0">
            <a:spAutoFit/>
          </a:bodyPr>
          <a:lstStyle/>
          <a:p>
            <a:r>
              <a:rPr lang="en-US" altLang="zh-CN" sz="1350" dirty="0">
                <a:solidFill>
                  <a:schemeClr val="bg1"/>
                </a:solidFill>
              </a:rPr>
              <a:t>9</a:t>
            </a:r>
            <a:endParaRPr lang="zh-CN" altLang="en-US" sz="1350" dirty="0">
              <a:solidFill>
                <a:schemeClr val="bg1"/>
              </a:solidFill>
            </a:endParaRPr>
          </a:p>
        </p:txBody>
      </p:sp>
      <p:sp>
        <p:nvSpPr>
          <p:cNvPr id="33" name="TextBox 26"/>
          <p:cNvSpPr txBox="1"/>
          <p:nvPr/>
        </p:nvSpPr>
        <p:spPr>
          <a:xfrm>
            <a:off x="10609990" y="8097091"/>
            <a:ext cx="877163" cy="369332"/>
          </a:xfrm>
          <a:prstGeom prst="rect">
            <a:avLst/>
          </a:prstGeom>
          <a:noFill/>
        </p:spPr>
        <p:txBody>
          <a:bodyPr wrap="none" rtlCol="0">
            <a:spAutoFit/>
          </a:bodyPr>
          <a:lstStyle/>
          <a:p>
            <a:r>
              <a:rPr lang="zh-CN" altLang="en-US" dirty="0"/>
              <a:t>延时符</a:t>
            </a:r>
          </a:p>
        </p:txBody>
      </p:sp>
      <p:pic>
        <p:nvPicPr>
          <p:cNvPr id="1026" name="Picture 2" descr="âç©èç½æ¶æâçå¾çæç´¢ç»æ"/>
          <p:cNvPicPr>
            <a:picLocks noChangeAspect="1" noChangeArrowheads="1"/>
          </p:cNvPicPr>
          <p:nvPr/>
        </p:nvPicPr>
        <p:blipFill rotWithShape="1">
          <a:blip r:embed="rId3">
            <a:extLst>
              <a:ext uri="{28A0092B-C50C-407E-A947-70E740481C1C}">
                <a14:useLocalDpi xmlns:a14="http://schemas.microsoft.com/office/drawing/2010/main" val="0"/>
              </a:ext>
            </a:extLst>
          </a:blip>
          <a:srcRect l="1383" t="35699" r="2303" b="26288"/>
          <a:stretch/>
        </p:blipFill>
        <p:spPr bwMode="auto">
          <a:xfrm>
            <a:off x="278296" y="3034748"/>
            <a:ext cx="5504317" cy="132521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54"/>
          <p:cNvSpPr txBox="1"/>
          <p:nvPr/>
        </p:nvSpPr>
        <p:spPr>
          <a:xfrm>
            <a:off x="615626" y="945882"/>
            <a:ext cx="2630017"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zh-CN" altLang="en-US" sz="2400" b="1" dirty="0">
                <a:solidFill>
                  <a:srgbClr val="0070C0"/>
                </a:solidFill>
                <a:latin typeface="微软雅黑" panose="020B0503020204020204" pitchFamily="34" charset="-122"/>
                <a:ea typeface="微软雅黑" panose="020B0503020204020204" pitchFamily="34" charset="-122"/>
                <a:sym typeface="+mn-ea"/>
              </a:rPr>
              <a:t>物</a:t>
            </a:r>
            <a:r>
              <a:rPr lang="zh-CN" altLang="en-US" sz="2400" b="1" dirty="0" smtClean="0">
                <a:solidFill>
                  <a:srgbClr val="0070C0"/>
                </a:solidFill>
                <a:latin typeface="微软雅黑" panose="020B0503020204020204" pitchFamily="34" charset="-122"/>
                <a:ea typeface="微软雅黑" panose="020B0503020204020204" pitchFamily="34" charset="-122"/>
                <a:sym typeface="+mn-ea"/>
              </a:rPr>
              <a:t>联网的体系结构</a:t>
            </a:r>
            <a:endParaRPr lang="zh-CN" altLang="en-US" sz="2400" b="1" dirty="0">
              <a:solidFill>
                <a:srgbClr val="0070C0"/>
              </a:solidFill>
              <a:latin typeface="微软雅黑" panose="020B0503020204020204" pitchFamily="34" charset="-122"/>
              <a:ea typeface="微软雅黑" panose="020B0503020204020204" pitchFamily="34" charset="-122"/>
            </a:endParaRPr>
          </a:p>
        </p:txBody>
      </p:sp>
      <p:pic>
        <p:nvPicPr>
          <p:cNvPr id="19" name="Picture 2" descr="âç©èç½æ¶æâçå¾çæç´¢ç»æ"/>
          <p:cNvPicPr>
            <a:picLocks noChangeAspect="1" noChangeArrowheads="1"/>
          </p:cNvPicPr>
          <p:nvPr/>
        </p:nvPicPr>
        <p:blipFill rotWithShape="1">
          <a:blip r:embed="rId3">
            <a:extLst>
              <a:ext uri="{28A0092B-C50C-407E-A947-70E740481C1C}">
                <a14:useLocalDpi xmlns:a14="http://schemas.microsoft.com/office/drawing/2010/main" val="0"/>
              </a:ext>
            </a:extLst>
          </a:blip>
          <a:srcRect l="1151" t="3323" r="2304" b="64302"/>
          <a:stretch/>
        </p:blipFill>
        <p:spPr bwMode="auto">
          <a:xfrm>
            <a:off x="265043" y="1906072"/>
            <a:ext cx="5517570" cy="112867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âç©èç½æ¶æâçå¾çæç´¢ç»æ"/>
          <p:cNvPicPr>
            <a:picLocks noChangeAspect="1" noChangeArrowheads="1"/>
          </p:cNvPicPr>
          <p:nvPr/>
        </p:nvPicPr>
        <p:blipFill rotWithShape="1">
          <a:blip r:embed="rId3">
            <a:extLst>
              <a:ext uri="{28A0092B-C50C-407E-A947-70E740481C1C}">
                <a14:useLocalDpi xmlns:a14="http://schemas.microsoft.com/office/drawing/2010/main" val="0"/>
              </a:ext>
            </a:extLst>
          </a:blip>
          <a:srcRect l="1696" t="73884" r="2303" b="2473"/>
          <a:stretch/>
        </p:blipFill>
        <p:spPr bwMode="auto">
          <a:xfrm>
            <a:off x="296214" y="4365938"/>
            <a:ext cx="5486399" cy="824248"/>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组合 20">
            <a:extLst>
              <a:ext uri="{FF2B5EF4-FFF2-40B4-BE49-F238E27FC236}">
                <a16:creationId xmlns:a16="http://schemas.microsoft.com/office/drawing/2014/main" xmlns="" id="{5933EB30-D7B2-4693-8F06-BDBF7D2371BF}"/>
              </a:ext>
            </a:extLst>
          </p:cNvPr>
          <p:cNvGrpSpPr/>
          <p:nvPr/>
        </p:nvGrpSpPr>
        <p:grpSpPr>
          <a:xfrm>
            <a:off x="199228" y="353544"/>
            <a:ext cx="4329229" cy="466490"/>
            <a:chOff x="199226" y="353544"/>
            <a:chExt cx="4329229" cy="466490"/>
          </a:xfrm>
        </p:grpSpPr>
        <p:sp>
          <p:nvSpPr>
            <p:cNvPr id="22" name="Freeform 5">
              <a:extLst>
                <a:ext uri="{FF2B5EF4-FFF2-40B4-BE49-F238E27FC236}">
                  <a16:creationId xmlns:a16="http://schemas.microsoft.com/office/drawing/2014/main" xmlns="" id="{A6136DCE-D38C-436D-BD81-A64F62FAD772}"/>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23" name="Freeform 6">
              <a:extLst>
                <a:ext uri="{FF2B5EF4-FFF2-40B4-BE49-F238E27FC236}">
                  <a16:creationId xmlns:a16="http://schemas.microsoft.com/office/drawing/2014/main" xmlns="" id="{6A7EE97A-0CD3-4038-8453-A2739C3D327E}"/>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24" name="Freeform 7">
              <a:extLst>
                <a:ext uri="{FF2B5EF4-FFF2-40B4-BE49-F238E27FC236}">
                  <a16:creationId xmlns:a16="http://schemas.microsoft.com/office/drawing/2014/main" xmlns="" id="{393AC9E9-703B-43AB-8FC3-5256C3D53B2C}"/>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29" name="TextBox 54">
              <a:extLst>
                <a:ext uri="{FF2B5EF4-FFF2-40B4-BE49-F238E27FC236}">
                  <a16:creationId xmlns:a16="http://schemas.microsoft.com/office/drawing/2014/main" xmlns="" id="{15CD5890-984D-45E4-A348-CEB228DA772E}"/>
                </a:ext>
              </a:extLst>
            </p:cNvPr>
            <p:cNvSpPr txBox="1"/>
            <p:nvPr/>
          </p:nvSpPr>
          <p:spPr>
            <a:xfrm>
              <a:off x="615627" y="364150"/>
              <a:ext cx="3912828"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9.5 </a:t>
              </a:r>
              <a:r>
                <a:rPr lang="zh-CN" altLang="en-US" sz="24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物</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联网的安全体系结构</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49794008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300" fill="hold"/>
                                        <p:tgtEl>
                                          <p:spTgt spid="31"/>
                                        </p:tgtEl>
                                        <p:attrNameLst>
                                          <p:attrName>ppt_w</p:attrName>
                                        </p:attrNameLst>
                                      </p:cBhvr>
                                      <p:tavLst>
                                        <p:tav tm="0">
                                          <p:val>
                                            <p:fltVal val="0"/>
                                          </p:val>
                                        </p:tav>
                                        <p:tav tm="100000">
                                          <p:val>
                                            <p:strVal val="#ppt_w"/>
                                          </p:val>
                                        </p:tav>
                                      </p:tavLst>
                                    </p:anim>
                                    <p:anim calcmode="lin" valueType="num">
                                      <p:cBhvr>
                                        <p:cTn id="8" dur="300" fill="hold"/>
                                        <p:tgtEl>
                                          <p:spTgt spid="31"/>
                                        </p:tgtEl>
                                        <p:attrNameLst>
                                          <p:attrName>ppt_h</p:attrName>
                                        </p:attrNameLst>
                                      </p:cBhvr>
                                      <p:tavLst>
                                        <p:tav tm="0">
                                          <p:val>
                                            <p:fltVal val="0"/>
                                          </p:val>
                                        </p:tav>
                                        <p:tav tm="100000">
                                          <p:val>
                                            <p:strVal val="#ppt_h"/>
                                          </p:val>
                                        </p:tav>
                                      </p:tavLst>
                                    </p:anim>
                                    <p:anim calcmode="lin" valueType="num">
                                      <p:cBhvr>
                                        <p:cTn id="9" dur="300" fill="hold"/>
                                        <p:tgtEl>
                                          <p:spTgt spid="31"/>
                                        </p:tgtEl>
                                        <p:attrNameLst>
                                          <p:attrName>style.rotation</p:attrName>
                                        </p:attrNameLst>
                                      </p:cBhvr>
                                      <p:tavLst>
                                        <p:tav tm="0">
                                          <p:val>
                                            <p:fltVal val="90"/>
                                          </p:val>
                                        </p:tav>
                                        <p:tav tm="100000">
                                          <p:val>
                                            <p:fltVal val="0"/>
                                          </p:val>
                                        </p:tav>
                                      </p:tavLst>
                                    </p:anim>
                                    <p:animEffect transition="in" filter="fade">
                                      <p:cBhvr>
                                        <p:cTn id="10" dur="300"/>
                                        <p:tgtEl>
                                          <p:spTgt spid="31"/>
                                        </p:tgtEl>
                                      </p:cBhvr>
                                    </p:animEffect>
                                  </p:childTnLst>
                                </p:cTn>
                              </p:par>
                            </p:childTnLst>
                          </p:cTn>
                        </p:par>
                        <p:par>
                          <p:cTn id="11" fill="hold">
                            <p:stCondLst>
                              <p:cond delay="300"/>
                            </p:stCondLst>
                            <p:childTnLst>
                              <p:par>
                                <p:cTn id="12" presetID="1" presetClass="entr" presetSubtype="0"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childTnLst>
                                </p:cTn>
                              </p:par>
                              <p:par>
                                <p:cTn id="14" presetID="35" presetClass="path" presetSubtype="0" accel="50000" decel="50000" fill="hold" grpId="1" nodeType="withEffect">
                                  <p:stCondLst>
                                    <p:cond delay="0"/>
                                  </p:stCondLst>
                                  <p:childTnLst>
                                    <p:animMotion origin="layout" path="M 1.94444E-6 -4.44444E-6 L 0.20469 0.34445 " pathEditMode="relative" rAng="0" ptsTypes="AA">
                                      <p:cBhvr>
                                        <p:cTn id="15" dur="500" spd="-99900" fill="hold"/>
                                        <p:tgtEl>
                                          <p:spTgt spid="27"/>
                                        </p:tgtEl>
                                        <p:attrNameLst>
                                          <p:attrName>ppt_x</p:attrName>
                                          <p:attrName>ppt_y</p:attrName>
                                        </p:attrNameLst>
                                      </p:cBhvr>
                                      <p:rCtr x="10226" y="17222"/>
                                    </p:animMotion>
                                  </p:childTnLst>
                                </p:cTn>
                              </p:par>
                              <p:par>
                                <p:cTn id="16" presetID="1"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childTnLst>
                                </p:cTn>
                              </p:par>
                              <p:par>
                                <p:cTn id="18" presetID="35" presetClass="path" presetSubtype="0" accel="50000" decel="50000" fill="hold" grpId="1" nodeType="withEffect">
                                  <p:stCondLst>
                                    <p:cond delay="0"/>
                                  </p:stCondLst>
                                  <p:childTnLst>
                                    <p:animMotion origin="layout" path="M 5.55556E-7 -1.85185E-6 L -0.18906 -0.30625 " pathEditMode="relative" rAng="0" ptsTypes="AA">
                                      <p:cBhvr>
                                        <p:cTn id="19" dur="500" spd="-99900" fill="hold"/>
                                        <p:tgtEl>
                                          <p:spTgt spid="28"/>
                                        </p:tgtEl>
                                        <p:attrNameLst>
                                          <p:attrName>ppt_x</p:attrName>
                                          <p:attrName>ppt_y</p:attrName>
                                        </p:attrNameLst>
                                      </p:cBhvr>
                                      <p:rCtr x="-9462" y="-15324"/>
                                    </p:animMotion>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p:cTn id="22" dur="500" fill="hold"/>
                                        <p:tgtEl>
                                          <p:spTgt spid="25"/>
                                        </p:tgtEl>
                                        <p:attrNameLst>
                                          <p:attrName>ppt_w</p:attrName>
                                        </p:attrNameLst>
                                      </p:cBhvr>
                                      <p:tavLst>
                                        <p:tav tm="0">
                                          <p:val>
                                            <p:fltVal val="0"/>
                                          </p:val>
                                        </p:tav>
                                        <p:tav tm="100000">
                                          <p:val>
                                            <p:strVal val="#ppt_w"/>
                                          </p:val>
                                        </p:tav>
                                      </p:tavLst>
                                    </p:anim>
                                    <p:anim calcmode="lin" valueType="num">
                                      <p:cBhvr>
                                        <p:cTn id="23" dur="500" fill="hold"/>
                                        <p:tgtEl>
                                          <p:spTgt spid="25"/>
                                        </p:tgtEl>
                                        <p:attrNameLst>
                                          <p:attrName>ppt_h</p:attrName>
                                        </p:attrNameLst>
                                      </p:cBhvr>
                                      <p:tavLst>
                                        <p:tav tm="0">
                                          <p:val>
                                            <p:fltVal val="0"/>
                                          </p:val>
                                        </p:tav>
                                        <p:tav tm="100000">
                                          <p:val>
                                            <p:strVal val="#ppt_h"/>
                                          </p:val>
                                        </p:tav>
                                      </p:tavLst>
                                    </p:anim>
                                    <p:animEffect transition="in" filter="fade">
                                      <p:cBhvr>
                                        <p:cTn id="24" dur="500"/>
                                        <p:tgtEl>
                                          <p:spTgt spid="25"/>
                                        </p:tgtEl>
                                      </p:cBhvr>
                                    </p:animEffect>
                                  </p:childTnLst>
                                </p:cTn>
                              </p:par>
                            </p:childTnLst>
                          </p:cTn>
                        </p:par>
                        <p:par>
                          <p:cTn id="25" fill="hold">
                            <p:stCondLst>
                              <p:cond delay="800"/>
                            </p:stCondLst>
                            <p:childTnLst>
                              <p:par>
                                <p:cTn id="26" presetID="22" presetClass="entr" presetSubtype="1" fill="hold" nodeType="afterEffect">
                                  <p:stCondLst>
                                    <p:cond delay="0"/>
                                  </p:stCondLst>
                                  <p:childTnLst>
                                    <p:set>
                                      <p:cBhvr>
                                        <p:cTn id="27" dur="1" fill="hold">
                                          <p:stCondLst>
                                            <p:cond delay="0"/>
                                          </p:stCondLst>
                                        </p:cTn>
                                        <p:tgtEl>
                                          <p:spTgt spid="26">
                                            <p:txEl>
                                              <p:pRg st="0" end="0"/>
                                            </p:txEl>
                                          </p:spTgt>
                                        </p:tgtEl>
                                        <p:attrNameLst>
                                          <p:attrName>style.visibility</p:attrName>
                                        </p:attrNameLst>
                                      </p:cBhvr>
                                      <p:to>
                                        <p:strVal val="visible"/>
                                      </p:to>
                                    </p:set>
                                    <p:animEffect transition="in" filter="wipe(up)">
                                      <p:cBhvr>
                                        <p:cTn id="28" dur="500"/>
                                        <p:tgtEl>
                                          <p:spTgt spid="26">
                                            <p:txEl>
                                              <p:pRg st="0" end="0"/>
                                            </p:txEl>
                                          </p:spTgt>
                                        </p:tgtEl>
                                      </p:cBhvr>
                                    </p:animEffect>
                                  </p:childTnLst>
                                </p:cTn>
                              </p:par>
                              <p:par>
                                <p:cTn id="29" presetID="8" presetClass="entr" presetSubtype="16"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diamond(in)">
                                      <p:cBhvr>
                                        <p:cTn id="3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autoUpdateAnimBg="0"/>
      <p:bldP spid="27" grpId="0" bldLvl="0" animBg="1"/>
      <p:bldP spid="27" grpId="1" bldLvl="0" animBg="1"/>
      <p:bldP spid="28" grpId="0" bldLvl="0" animBg="1"/>
      <p:bldP spid="28" grpId="1" bldLvl="0" animBg="1"/>
      <p:bldP spid="3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84751" y="2457275"/>
            <a:ext cx="978312" cy="1144934"/>
            <a:chOff x="1446900" y="2132856"/>
            <a:chExt cx="1304925" cy="1527175"/>
          </a:xfrm>
        </p:grpSpPr>
        <p:sp>
          <p:nvSpPr>
            <p:cNvPr id="31" name="Freeform 5"/>
            <p:cNvSpPr/>
            <p:nvPr/>
          </p:nvSpPr>
          <p:spPr bwMode="auto">
            <a:xfrm>
              <a:off x="1446900" y="2132856"/>
              <a:ext cx="1304925" cy="1527175"/>
            </a:xfrm>
            <a:custGeom>
              <a:avLst/>
              <a:gdLst>
                <a:gd name="T0" fmla="*/ 827 w 1654"/>
                <a:gd name="T1" fmla="*/ 0 h 1918"/>
                <a:gd name="T2" fmla="*/ 1654 w 1654"/>
                <a:gd name="T3" fmla="*/ 827 h 1918"/>
                <a:gd name="T4" fmla="*/ 1116 w 1654"/>
                <a:gd name="T5" fmla="*/ 1602 h 1918"/>
                <a:gd name="T6" fmla="*/ 995 w 1654"/>
                <a:gd name="T7" fmla="*/ 1741 h 1918"/>
                <a:gd name="T8" fmla="*/ 870 w 1654"/>
                <a:gd name="T9" fmla="*/ 1884 h 1918"/>
                <a:gd name="T10" fmla="*/ 789 w 1654"/>
                <a:gd name="T11" fmla="*/ 1889 h 1918"/>
                <a:gd name="T12" fmla="*/ 660 w 1654"/>
                <a:gd name="T13" fmla="*/ 1741 h 1918"/>
                <a:gd name="T14" fmla="*/ 540 w 1654"/>
                <a:gd name="T15" fmla="*/ 1603 h 1918"/>
                <a:gd name="T16" fmla="*/ 0 w 1654"/>
                <a:gd name="T17" fmla="*/ 827 h 1918"/>
                <a:gd name="T18" fmla="*/ 827 w 1654"/>
                <a:gd name="T19" fmla="*/ 0 h 1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54" h="1918">
                  <a:moveTo>
                    <a:pt x="827" y="0"/>
                  </a:moveTo>
                  <a:cubicBezTo>
                    <a:pt x="1283" y="0"/>
                    <a:pt x="1654" y="370"/>
                    <a:pt x="1654" y="827"/>
                  </a:cubicBezTo>
                  <a:cubicBezTo>
                    <a:pt x="1654" y="1182"/>
                    <a:pt x="1430" y="1485"/>
                    <a:pt x="1116" y="1602"/>
                  </a:cubicBezTo>
                  <a:lnTo>
                    <a:pt x="995" y="1741"/>
                  </a:lnTo>
                  <a:cubicBezTo>
                    <a:pt x="953" y="1788"/>
                    <a:pt x="912" y="1836"/>
                    <a:pt x="870" y="1884"/>
                  </a:cubicBezTo>
                  <a:cubicBezTo>
                    <a:pt x="845" y="1916"/>
                    <a:pt x="818" y="1918"/>
                    <a:pt x="789" y="1889"/>
                  </a:cubicBezTo>
                  <a:cubicBezTo>
                    <a:pt x="746" y="1840"/>
                    <a:pt x="703" y="1790"/>
                    <a:pt x="660" y="1741"/>
                  </a:cubicBezTo>
                  <a:lnTo>
                    <a:pt x="540" y="1603"/>
                  </a:lnTo>
                  <a:cubicBezTo>
                    <a:pt x="225" y="1486"/>
                    <a:pt x="0" y="1183"/>
                    <a:pt x="0" y="827"/>
                  </a:cubicBezTo>
                  <a:cubicBezTo>
                    <a:pt x="0" y="370"/>
                    <a:pt x="370" y="0"/>
                    <a:pt x="827" y="0"/>
                  </a:cubicBezTo>
                  <a:close/>
                </a:path>
              </a:pathLst>
            </a:custGeom>
            <a:solidFill>
              <a:srgbClr val="92D050"/>
            </a:solidFill>
            <a:ln>
              <a:noFill/>
            </a:ln>
          </p:spPr>
          <p:txBody>
            <a:bodyPr vert="horz" wrap="square" lIns="68553" tIns="34277" rIns="68553" bIns="34277" numCol="1" anchor="t" anchorCtr="0" compatLnSpc="1"/>
            <a:lstStyle/>
            <a:p>
              <a:endParaRPr lang="zh-CN" altLang="en-US" sz="1350"/>
            </a:p>
          </p:txBody>
        </p:sp>
        <p:sp>
          <p:nvSpPr>
            <p:cNvPr id="56" name="Freeform 16"/>
            <p:cNvSpPr>
              <a:spLocks noEditPoints="1"/>
            </p:cNvSpPr>
            <p:nvPr/>
          </p:nvSpPr>
          <p:spPr bwMode="auto">
            <a:xfrm>
              <a:off x="1668969" y="2542449"/>
              <a:ext cx="860788" cy="500028"/>
            </a:xfrm>
            <a:custGeom>
              <a:avLst/>
              <a:gdLst>
                <a:gd name="T0" fmla="*/ 712 w 739"/>
                <a:gd name="T1" fmla="*/ 36 h 492"/>
                <a:gd name="T2" fmla="*/ 712 w 739"/>
                <a:gd name="T3" fmla="*/ 404 h 492"/>
                <a:gd name="T4" fmla="*/ 702 w 739"/>
                <a:gd name="T5" fmla="*/ 404 h 492"/>
                <a:gd name="T6" fmla="*/ 678 w 739"/>
                <a:gd name="T7" fmla="*/ 403 h 492"/>
                <a:gd name="T8" fmla="*/ 373 w 739"/>
                <a:gd name="T9" fmla="*/ 480 h 492"/>
                <a:gd name="T10" fmla="*/ 369 w 739"/>
                <a:gd name="T11" fmla="*/ 482 h 492"/>
                <a:gd name="T12" fmla="*/ 365 w 739"/>
                <a:gd name="T13" fmla="*/ 480 h 492"/>
                <a:gd name="T14" fmla="*/ 60 w 739"/>
                <a:gd name="T15" fmla="*/ 403 h 492"/>
                <a:gd name="T16" fmla="*/ 37 w 739"/>
                <a:gd name="T17" fmla="*/ 404 h 492"/>
                <a:gd name="T18" fmla="*/ 26 w 739"/>
                <a:gd name="T19" fmla="*/ 404 h 492"/>
                <a:gd name="T20" fmla="*/ 26 w 739"/>
                <a:gd name="T21" fmla="*/ 36 h 492"/>
                <a:gd name="T22" fmla="*/ 0 w 739"/>
                <a:gd name="T23" fmla="*/ 36 h 492"/>
                <a:gd name="T24" fmla="*/ 0 w 739"/>
                <a:gd name="T25" fmla="*/ 418 h 492"/>
                <a:gd name="T26" fmla="*/ 369 w 739"/>
                <a:gd name="T27" fmla="*/ 492 h 492"/>
                <a:gd name="T28" fmla="*/ 739 w 739"/>
                <a:gd name="T29" fmla="*/ 418 h 492"/>
                <a:gd name="T30" fmla="*/ 739 w 739"/>
                <a:gd name="T31" fmla="*/ 36 h 492"/>
                <a:gd name="T32" fmla="*/ 712 w 739"/>
                <a:gd name="T33" fmla="*/ 36 h 492"/>
                <a:gd name="T34" fmla="*/ 357 w 739"/>
                <a:gd name="T35" fmla="*/ 418 h 492"/>
                <a:gd name="T36" fmla="*/ 357 w 739"/>
                <a:gd name="T37" fmla="*/ 82 h 492"/>
                <a:gd name="T38" fmla="*/ 101 w 739"/>
                <a:gd name="T39" fmla="*/ 2 h 492"/>
                <a:gd name="T40" fmla="*/ 101 w 739"/>
                <a:gd name="T41" fmla="*/ 352 h 492"/>
                <a:gd name="T42" fmla="*/ 111 w 739"/>
                <a:gd name="T43" fmla="*/ 352 h 492"/>
                <a:gd name="T44" fmla="*/ 357 w 739"/>
                <a:gd name="T45" fmla="*/ 418 h 492"/>
                <a:gd name="T46" fmla="*/ 638 w 739"/>
                <a:gd name="T47" fmla="*/ 352 h 492"/>
                <a:gd name="T48" fmla="*/ 638 w 739"/>
                <a:gd name="T49" fmla="*/ 2 h 492"/>
                <a:gd name="T50" fmla="*/ 382 w 739"/>
                <a:gd name="T51" fmla="*/ 82 h 492"/>
                <a:gd name="T52" fmla="*/ 382 w 739"/>
                <a:gd name="T53" fmla="*/ 418 h 492"/>
                <a:gd name="T54" fmla="*/ 628 w 739"/>
                <a:gd name="T55" fmla="*/ 352 h 492"/>
                <a:gd name="T56" fmla="*/ 638 w 739"/>
                <a:gd name="T57" fmla="*/ 352 h 492"/>
                <a:gd name="T58" fmla="*/ 369 w 739"/>
                <a:gd name="T59" fmla="*/ 473 h 492"/>
                <a:gd name="T60" fmla="*/ 695 w 739"/>
                <a:gd name="T61" fmla="*/ 395 h 492"/>
                <a:gd name="T62" fmla="*/ 695 w 739"/>
                <a:gd name="T63" fmla="*/ 7 h 492"/>
                <a:gd name="T64" fmla="*/ 655 w 739"/>
                <a:gd name="T65" fmla="*/ 7 h 492"/>
                <a:gd name="T66" fmla="*/ 655 w 739"/>
                <a:gd name="T67" fmla="*/ 370 h 492"/>
                <a:gd name="T68" fmla="*/ 645 w 739"/>
                <a:gd name="T69" fmla="*/ 370 h 492"/>
                <a:gd name="T70" fmla="*/ 626 w 739"/>
                <a:gd name="T71" fmla="*/ 369 h 492"/>
                <a:gd name="T72" fmla="*/ 376 w 739"/>
                <a:gd name="T73" fmla="*/ 441 h 492"/>
                <a:gd name="T74" fmla="*/ 369 w 739"/>
                <a:gd name="T75" fmla="*/ 445 h 492"/>
                <a:gd name="T76" fmla="*/ 363 w 739"/>
                <a:gd name="T77" fmla="*/ 441 h 492"/>
                <a:gd name="T78" fmla="*/ 113 w 739"/>
                <a:gd name="T79" fmla="*/ 369 h 492"/>
                <a:gd name="T80" fmla="*/ 93 w 739"/>
                <a:gd name="T81" fmla="*/ 370 h 492"/>
                <a:gd name="T82" fmla="*/ 83 w 739"/>
                <a:gd name="T83" fmla="*/ 370 h 492"/>
                <a:gd name="T84" fmla="*/ 83 w 739"/>
                <a:gd name="T85" fmla="*/ 7 h 492"/>
                <a:gd name="T86" fmla="*/ 44 w 739"/>
                <a:gd name="T87" fmla="*/ 7 h 492"/>
                <a:gd name="T88" fmla="*/ 44 w 739"/>
                <a:gd name="T89" fmla="*/ 395 h 492"/>
                <a:gd name="T90" fmla="*/ 369 w 739"/>
                <a:gd name="T91" fmla="*/ 473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39" h="492">
                  <a:moveTo>
                    <a:pt x="712" y="36"/>
                  </a:moveTo>
                  <a:lnTo>
                    <a:pt x="712" y="404"/>
                  </a:lnTo>
                  <a:lnTo>
                    <a:pt x="702" y="404"/>
                  </a:lnTo>
                  <a:cubicBezTo>
                    <a:pt x="694" y="404"/>
                    <a:pt x="686" y="403"/>
                    <a:pt x="678" y="403"/>
                  </a:cubicBezTo>
                  <a:cubicBezTo>
                    <a:pt x="576" y="403"/>
                    <a:pt x="467" y="430"/>
                    <a:pt x="373" y="480"/>
                  </a:cubicBezTo>
                  <a:lnTo>
                    <a:pt x="369" y="482"/>
                  </a:lnTo>
                  <a:lnTo>
                    <a:pt x="365" y="480"/>
                  </a:lnTo>
                  <a:cubicBezTo>
                    <a:pt x="271" y="430"/>
                    <a:pt x="163" y="403"/>
                    <a:pt x="60" y="403"/>
                  </a:cubicBezTo>
                  <a:cubicBezTo>
                    <a:pt x="52" y="403"/>
                    <a:pt x="45" y="404"/>
                    <a:pt x="37" y="404"/>
                  </a:cubicBezTo>
                  <a:lnTo>
                    <a:pt x="26" y="404"/>
                  </a:lnTo>
                  <a:lnTo>
                    <a:pt x="26" y="36"/>
                  </a:lnTo>
                  <a:cubicBezTo>
                    <a:pt x="17" y="36"/>
                    <a:pt x="9" y="36"/>
                    <a:pt x="0" y="36"/>
                  </a:cubicBezTo>
                  <a:lnTo>
                    <a:pt x="0" y="418"/>
                  </a:lnTo>
                  <a:cubicBezTo>
                    <a:pt x="123" y="415"/>
                    <a:pt x="254" y="442"/>
                    <a:pt x="369" y="492"/>
                  </a:cubicBezTo>
                  <a:cubicBezTo>
                    <a:pt x="484" y="442"/>
                    <a:pt x="616" y="415"/>
                    <a:pt x="739" y="418"/>
                  </a:cubicBezTo>
                  <a:lnTo>
                    <a:pt x="739" y="36"/>
                  </a:lnTo>
                  <a:cubicBezTo>
                    <a:pt x="730" y="36"/>
                    <a:pt x="721" y="36"/>
                    <a:pt x="712" y="36"/>
                  </a:cubicBezTo>
                  <a:close/>
                  <a:moveTo>
                    <a:pt x="357" y="418"/>
                  </a:moveTo>
                  <a:lnTo>
                    <a:pt x="357" y="82"/>
                  </a:lnTo>
                  <a:cubicBezTo>
                    <a:pt x="277" y="28"/>
                    <a:pt x="186" y="0"/>
                    <a:pt x="101" y="2"/>
                  </a:cubicBezTo>
                  <a:lnTo>
                    <a:pt x="101" y="352"/>
                  </a:lnTo>
                  <a:cubicBezTo>
                    <a:pt x="104" y="352"/>
                    <a:pt x="107" y="352"/>
                    <a:pt x="111" y="352"/>
                  </a:cubicBezTo>
                  <a:cubicBezTo>
                    <a:pt x="193" y="352"/>
                    <a:pt x="280" y="375"/>
                    <a:pt x="357" y="418"/>
                  </a:cubicBezTo>
                  <a:close/>
                  <a:moveTo>
                    <a:pt x="638" y="352"/>
                  </a:moveTo>
                  <a:lnTo>
                    <a:pt x="638" y="2"/>
                  </a:lnTo>
                  <a:cubicBezTo>
                    <a:pt x="552" y="0"/>
                    <a:pt x="461" y="28"/>
                    <a:pt x="382" y="82"/>
                  </a:cubicBezTo>
                  <a:lnTo>
                    <a:pt x="382" y="418"/>
                  </a:lnTo>
                  <a:cubicBezTo>
                    <a:pt x="459" y="375"/>
                    <a:pt x="545" y="352"/>
                    <a:pt x="628" y="352"/>
                  </a:cubicBezTo>
                  <a:cubicBezTo>
                    <a:pt x="631" y="352"/>
                    <a:pt x="635" y="352"/>
                    <a:pt x="638" y="352"/>
                  </a:cubicBezTo>
                  <a:close/>
                  <a:moveTo>
                    <a:pt x="369" y="473"/>
                  </a:moveTo>
                  <a:cubicBezTo>
                    <a:pt x="473" y="417"/>
                    <a:pt x="590" y="391"/>
                    <a:pt x="695" y="395"/>
                  </a:cubicBezTo>
                  <a:lnTo>
                    <a:pt x="695" y="7"/>
                  </a:lnTo>
                  <a:cubicBezTo>
                    <a:pt x="682" y="6"/>
                    <a:pt x="669" y="6"/>
                    <a:pt x="655" y="7"/>
                  </a:cubicBezTo>
                  <a:lnTo>
                    <a:pt x="655" y="370"/>
                  </a:lnTo>
                  <a:lnTo>
                    <a:pt x="645" y="370"/>
                  </a:lnTo>
                  <a:cubicBezTo>
                    <a:pt x="639" y="369"/>
                    <a:pt x="632" y="369"/>
                    <a:pt x="626" y="369"/>
                  </a:cubicBezTo>
                  <a:cubicBezTo>
                    <a:pt x="542" y="369"/>
                    <a:pt x="453" y="395"/>
                    <a:pt x="376" y="441"/>
                  </a:cubicBezTo>
                  <a:lnTo>
                    <a:pt x="369" y="445"/>
                  </a:lnTo>
                  <a:lnTo>
                    <a:pt x="363" y="441"/>
                  </a:lnTo>
                  <a:cubicBezTo>
                    <a:pt x="286" y="395"/>
                    <a:pt x="197" y="369"/>
                    <a:pt x="113" y="369"/>
                  </a:cubicBezTo>
                  <a:cubicBezTo>
                    <a:pt x="106" y="369"/>
                    <a:pt x="100" y="369"/>
                    <a:pt x="93" y="370"/>
                  </a:cubicBezTo>
                  <a:lnTo>
                    <a:pt x="83" y="370"/>
                  </a:lnTo>
                  <a:lnTo>
                    <a:pt x="83" y="7"/>
                  </a:lnTo>
                  <a:cubicBezTo>
                    <a:pt x="70" y="6"/>
                    <a:pt x="57" y="6"/>
                    <a:pt x="44" y="7"/>
                  </a:cubicBezTo>
                  <a:lnTo>
                    <a:pt x="44" y="395"/>
                  </a:lnTo>
                  <a:cubicBezTo>
                    <a:pt x="148" y="391"/>
                    <a:pt x="265" y="417"/>
                    <a:pt x="369" y="47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53" tIns="34277" rIns="68553" bIns="34277" numCol="1" anchor="t" anchorCtr="0" compatLnSpc="1"/>
            <a:lstStyle/>
            <a:p>
              <a:endParaRPr lang="zh-CN" altLang="en-US" sz="1350"/>
            </a:p>
          </p:txBody>
        </p:sp>
      </p:grpSp>
      <p:sp>
        <p:nvSpPr>
          <p:cNvPr id="45" name="TextBox 44"/>
          <p:cNvSpPr txBox="1"/>
          <p:nvPr/>
        </p:nvSpPr>
        <p:spPr>
          <a:xfrm>
            <a:off x="577117" y="3616968"/>
            <a:ext cx="1993583" cy="392383"/>
          </a:xfrm>
          <a:prstGeom prst="rect">
            <a:avLst/>
          </a:prstGeom>
          <a:noFill/>
        </p:spPr>
        <p:txBody>
          <a:bodyPr wrap="square" lIns="68549" tIns="34274" rIns="68549" bIns="34274" rtlCol="0">
            <a:spAutoFit/>
          </a:bodyPr>
          <a:lstStyle/>
          <a:p>
            <a:pPr algn="ctr"/>
            <a:r>
              <a:rPr lang="zh-CN" altLang="en-US" sz="2100" b="1" dirty="0" smtClean="0">
                <a:solidFill>
                  <a:schemeClr val="tx1">
                    <a:lumMod val="75000"/>
                    <a:lumOff val="25000"/>
                  </a:schemeClr>
                </a:solidFill>
                <a:latin typeface="微软雅黑" panose="020B0503020204020204" pitchFamily="34" charset="-122"/>
                <a:ea typeface="微软雅黑" panose="020B0503020204020204" pitchFamily="34" charset="-122"/>
              </a:rPr>
              <a:t>感知层</a:t>
            </a:r>
            <a:endParaRPr lang="zh-CN" altLang="en-US" sz="21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3640369" y="2457275"/>
            <a:ext cx="978312" cy="1144934"/>
            <a:chOff x="4022275" y="2132856"/>
            <a:chExt cx="1304925" cy="1527175"/>
          </a:xfrm>
        </p:grpSpPr>
        <p:sp>
          <p:nvSpPr>
            <p:cNvPr id="34" name="Freeform 6"/>
            <p:cNvSpPr/>
            <p:nvPr/>
          </p:nvSpPr>
          <p:spPr bwMode="auto">
            <a:xfrm>
              <a:off x="4022275" y="2132856"/>
              <a:ext cx="1304925" cy="1527175"/>
            </a:xfrm>
            <a:custGeom>
              <a:avLst/>
              <a:gdLst>
                <a:gd name="T0" fmla="*/ 827 w 1654"/>
                <a:gd name="T1" fmla="*/ 0 h 1918"/>
                <a:gd name="T2" fmla="*/ 1654 w 1654"/>
                <a:gd name="T3" fmla="*/ 827 h 1918"/>
                <a:gd name="T4" fmla="*/ 1116 w 1654"/>
                <a:gd name="T5" fmla="*/ 1602 h 1918"/>
                <a:gd name="T6" fmla="*/ 995 w 1654"/>
                <a:gd name="T7" fmla="*/ 1741 h 1918"/>
                <a:gd name="T8" fmla="*/ 870 w 1654"/>
                <a:gd name="T9" fmla="*/ 1884 h 1918"/>
                <a:gd name="T10" fmla="*/ 790 w 1654"/>
                <a:gd name="T11" fmla="*/ 1889 h 1918"/>
                <a:gd name="T12" fmla="*/ 660 w 1654"/>
                <a:gd name="T13" fmla="*/ 1741 h 1918"/>
                <a:gd name="T14" fmla="*/ 540 w 1654"/>
                <a:gd name="T15" fmla="*/ 1603 h 1918"/>
                <a:gd name="T16" fmla="*/ 0 w 1654"/>
                <a:gd name="T17" fmla="*/ 827 h 1918"/>
                <a:gd name="T18" fmla="*/ 827 w 1654"/>
                <a:gd name="T19" fmla="*/ 0 h 1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54" h="1918">
                  <a:moveTo>
                    <a:pt x="827" y="0"/>
                  </a:moveTo>
                  <a:cubicBezTo>
                    <a:pt x="1284" y="0"/>
                    <a:pt x="1654" y="370"/>
                    <a:pt x="1654" y="827"/>
                  </a:cubicBezTo>
                  <a:cubicBezTo>
                    <a:pt x="1654" y="1182"/>
                    <a:pt x="1430" y="1485"/>
                    <a:pt x="1116" y="1602"/>
                  </a:cubicBezTo>
                  <a:lnTo>
                    <a:pt x="995" y="1741"/>
                  </a:lnTo>
                  <a:cubicBezTo>
                    <a:pt x="954" y="1788"/>
                    <a:pt x="912" y="1836"/>
                    <a:pt x="870" y="1884"/>
                  </a:cubicBezTo>
                  <a:cubicBezTo>
                    <a:pt x="845" y="1916"/>
                    <a:pt x="818" y="1918"/>
                    <a:pt x="790" y="1889"/>
                  </a:cubicBezTo>
                  <a:cubicBezTo>
                    <a:pt x="747" y="1840"/>
                    <a:pt x="703" y="1790"/>
                    <a:pt x="660" y="1741"/>
                  </a:cubicBezTo>
                  <a:lnTo>
                    <a:pt x="540" y="1603"/>
                  </a:lnTo>
                  <a:cubicBezTo>
                    <a:pt x="225" y="1486"/>
                    <a:pt x="0" y="1183"/>
                    <a:pt x="0" y="827"/>
                  </a:cubicBezTo>
                  <a:cubicBezTo>
                    <a:pt x="0" y="370"/>
                    <a:pt x="371" y="0"/>
                    <a:pt x="827" y="0"/>
                  </a:cubicBezTo>
                  <a:close/>
                </a:path>
              </a:pathLst>
            </a:custGeom>
            <a:solidFill>
              <a:schemeClr val="accent4"/>
            </a:solidFill>
            <a:ln>
              <a:noFill/>
            </a:ln>
          </p:spPr>
          <p:txBody>
            <a:bodyPr vert="horz" wrap="square" lIns="68553" tIns="34277" rIns="68553" bIns="34277" numCol="1" anchor="t" anchorCtr="0" compatLnSpc="1"/>
            <a:lstStyle/>
            <a:p>
              <a:endParaRPr lang="zh-CN" altLang="en-US" sz="1350"/>
            </a:p>
          </p:txBody>
        </p:sp>
        <p:sp>
          <p:nvSpPr>
            <p:cNvPr id="57" name="Freeform 9"/>
            <p:cNvSpPr>
              <a:spLocks noEditPoints="1"/>
            </p:cNvSpPr>
            <p:nvPr/>
          </p:nvSpPr>
          <p:spPr bwMode="auto">
            <a:xfrm>
              <a:off x="4399628" y="2380272"/>
              <a:ext cx="650316" cy="737858"/>
            </a:xfrm>
            <a:custGeom>
              <a:avLst/>
              <a:gdLst>
                <a:gd name="T0" fmla="*/ 402 w 630"/>
                <a:gd name="T1" fmla="*/ 89 h 711"/>
                <a:gd name="T2" fmla="*/ 313 w 630"/>
                <a:gd name="T3" fmla="*/ 178 h 711"/>
                <a:gd name="T4" fmla="*/ 223 w 630"/>
                <a:gd name="T5" fmla="*/ 178 h 711"/>
                <a:gd name="T6" fmla="*/ 134 w 630"/>
                <a:gd name="T7" fmla="*/ 89 h 711"/>
                <a:gd name="T8" fmla="*/ 223 w 630"/>
                <a:gd name="T9" fmla="*/ 0 h 711"/>
                <a:gd name="T10" fmla="*/ 313 w 630"/>
                <a:gd name="T11" fmla="*/ 0 h 711"/>
                <a:gd name="T12" fmla="*/ 402 w 630"/>
                <a:gd name="T13" fmla="*/ 89 h 711"/>
                <a:gd name="T14" fmla="*/ 445 w 630"/>
                <a:gd name="T15" fmla="*/ 89 h 711"/>
                <a:gd name="T16" fmla="*/ 446 w 630"/>
                <a:gd name="T17" fmla="*/ 109 h 711"/>
                <a:gd name="T18" fmla="*/ 335 w 630"/>
                <a:gd name="T19" fmla="*/ 221 h 711"/>
                <a:gd name="T20" fmla="*/ 201 w 630"/>
                <a:gd name="T21" fmla="*/ 221 h 711"/>
                <a:gd name="T22" fmla="*/ 90 w 630"/>
                <a:gd name="T23" fmla="*/ 109 h 711"/>
                <a:gd name="T24" fmla="*/ 92 w 630"/>
                <a:gd name="T25" fmla="*/ 89 h 711"/>
                <a:gd name="T26" fmla="*/ 0 w 630"/>
                <a:gd name="T27" fmla="*/ 198 h 711"/>
                <a:gd name="T28" fmla="*/ 0 w 630"/>
                <a:gd name="T29" fmla="*/ 600 h 711"/>
                <a:gd name="T30" fmla="*/ 112 w 630"/>
                <a:gd name="T31" fmla="*/ 711 h 711"/>
                <a:gd name="T32" fmla="*/ 409 w 630"/>
                <a:gd name="T33" fmla="*/ 711 h 711"/>
                <a:gd name="T34" fmla="*/ 288 w 630"/>
                <a:gd name="T35" fmla="*/ 528 h 711"/>
                <a:gd name="T36" fmla="*/ 487 w 630"/>
                <a:gd name="T37" fmla="*/ 328 h 711"/>
                <a:gd name="T38" fmla="*/ 536 w 630"/>
                <a:gd name="T39" fmla="*/ 335 h 711"/>
                <a:gd name="T40" fmla="*/ 536 w 630"/>
                <a:gd name="T41" fmla="*/ 198 h 711"/>
                <a:gd name="T42" fmla="*/ 445 w 630"/>
                <a:gd name="T43" fmla="*/ 89 h 711"/>
                <a:gd name="T44" fmla="*/ 251 w 630"/>
                <a:gd name="T45" fmla="*/ 446 h 711"/>
                <a:gd name="T46" fmla="*/ 251 w 630"/>
                <a:gd name="T47" fmla="*/ 446 h 711"/>
                <a:gd name="T48" fmla="*/ 112 w 630"/>
                <a:gd name="T49" fmla="*/ 446 h 711"/>
                <a:gd name="T50" fmla="*/ 90 w 630"/>
                <a:gd name="T51" fmla="*/ 423 h 711"/>
                <a:gd name="T52" fmla="*/ 112 w 630"/>
                <a:gd name="T53" fmla="*/ 401 h 711"/>
                <a:gd name="T54" fmla="*/ 251 w 630"/>
                <a:gd name="T55" fmla="*/ 401 h 711"/>
                <a:gd name="T56" fmla="*/ 274 w 630"/>
                <a:gd name="T57" fmla="*/ 423 h 711"/>
                <a:gd name="T58" fmla="*/ 251 w 630"/>
                <a:gd name="T59" fmla="*/ 446 h 711"/>
                <a:gd name="T60" fmla="*/ 296 w 630"/>
                <a:gd name="T61" fmla="*/ 356 h 711"/>
                <a:gd name="T62" fmla="*/ 296 w 630"/>
                <a:gd name="T63" fmla="*/ 356 h 711"/>
                <a:gd name="T64" fmla="*/ 112 w 630"/>
                <a:gd name="T65" fmla="*/ 356 h 711"/>
                <a:gd name="T66" fmla="*/ 90 w 630"/>
                <a:gd name="T67" fmla="*/ 334 h 711"/>
                <a:gd name="T68" fmla="*/ 112 w 630"/>
                <a:gd name="T69" fmla="*/ 312 h 711"/>
                <a:gd name="T70" fmla="*/ 296 w 630"/>
                <a:gd name="T71" fmla="*/ 312 h 711"/>
                <a:gd name="T72" fmla="*/ 318 w 630"/>
                <a:gd name="T73" fmla="*/ 334 h 711"/>
                <a:gd name="T74" fmla="*/ 296 w 630"/>
                <a:gd name="T75" fmla="*/ 356 h 711"/>
                <a:gd name="T76" fmla="*/ 524 w 630"/>
                <a:gd name="T77" fmla="*/ 390 h 711"/>
                <a:gd name="T78" fmla="*/ 488 w 630"/>
                <a:gd name="T79" fmla="*/ 385 h 711"/>
                <a:gd name="T80" fmla="*/ 346 w 630"/>
                <a:gd name="T81" fmla="*/ 527 h 711"/>
                <a:gd name="T82" fmla="*/ 458 w 630"/>
                <a:gd name="T83" fmla="*/ 666 h 711"/>
                <a:gd name="T84" fmla="*/ 488 w 630"/>
                <a:gd name="T85" fmla="*/ 669 h 711"/>
                <a:gd name="T86" fmla="*/ 630 w 630"/>
                <a:gd name="T87" fmla="*/ 527 h 711"/>
                <a:gd name="T88" fmla="*/ 524 w 630"/>
                <a:gd name="T89" fmla="*/ 390 h 711"/>
                <a:gd name="T90" fmla="*/ 569 w 630"/>
                <a:gd name="T91" fmla="*/ 507 h 711"/>
                <a:gd name="T92" fmla="*/ 569 w 630"/>
                <a:gd name="T93" fmla="*/ 507 h 711"/>
                <a:gd name="T94" fmla="*/ 524 w 630"/>
                <a:gd name="T95" fmla="*/ 552 h 711"/>
                <a:gd name="T96" fmla="*/ 488 w 630"/>
                <a:gd name="T97" fmla="*/ 588 h 711"/>
                <a:gd name="T98" fmla="*/ 448 w 630"/>
                <a:gd name="T99" fmla="*/ 588 h 711"/>
                <a:gd name="T100" fmla="*/ 408 w 630"/>
                <a:gd name="T101" fmla="*/ 547 h 711"/>
                <a:gd name="T102" fmla="*/ 408 w 630"/>
                <a:gd name="T103" fmla="*/ 507 h 711"/>
                <a:gd name="T104" fmla="*/ 448 w 630"/>
                <a:gd name="T105" fmla="*/ 507 h 711"/>
                <a:gd name="T106" fmla="*/ 468 w 630"/>
                <a:gd name="T107" fmla="*/ 527 h 711"/>
                <a:gd name="T108" fmla="*/ 524 w 630"/>
                <a:gd name="T109" fmla="*/ 472 h 711"/>
                <a:gd name="T110" fmla="*/ 528 w 630"/>
                <a:gd name="T111" fmla="*/ 467 h 711"/>
                <a:gd name="T112" fmla="*/ 569 w 630"/>
                <a:gd name="T113" fmla="*/ 467 h 711"/>
                <a:gd name="T114" fmla="*/ 569 w 630"/>
                <a:gd name="T115" fmla="*/ 507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0" h="711">
                  <a:moveTo>
                    <a:pt x="402" y="89"/>
                  </a:moveTo>
                  <a:cubicBezTo>
                    <a:pt x="402" y="138"/>
                    <a:pt x="362" y="178"/>
                    <a:pt x="313" y="178"/>
                  </a:cubicBezTo>
                  <a:lnTo>
                    <a:pt x="223" y="178"/>
                  </a:lnTo>
                  <a:cubicBezTo>
                    <a:pt x="174" y="178"/>
                    <a:pt x="134" y="138"/>
                    <a:pt x="134" y="89"/>
                  </a:cubicBezTo>
                  <a:cubicBezTo>
                    <a:pt x="134" y="39"/>
                    <a:pt x="174" y="0"/>
                    <a:pt x="223" y="0"/>
                  </a:cubicBezTo>
                  <a:lnTo>
                    <a:pt x="313" y="0"/>
                  </a:lnTo>
                  <a:cubicBezTo>
                    <a:pt x="362" y="0"/>
                    <a:pt x="402" y="39"/>
                    <a:pt x="402" y="89"/>
                  </a:cubicBezTo>
                  <a:close/>
                  <a:moveTo>
                    <a:pt x="445" y="89"/>
                  </a:moveTo>
                  <a:cubicBezTo>
                    <a:pt x="446" y="95"/>
                    <a:pt x="446" y="102"/>
                    <a:pt x="446" y="109"/>
                  </a:cubicBezTo>
                  <a:cubicBezTo>
                    <a:pt x="446" y="171"/>
                    <a:pt x="397" y="221"/>
                    <a:pt x="335" y="221"/>
                  </a:cubicBezTo>
                  <a:lnTo>
                    <a:pt x="201" y="221"/>
                  </a:lnTo>
                  <a:cubicBezTo>
                    <a:pt x="140" y="221"/>
                    <a:pt x="90" y="171"/>
                    <a:pt x="90" y="109"/>
                  </a:cubicBezTo>
                  <a:cubicBezTo>
                    <a:pt x="90" y="102"/>
                    <a:pt x="90" y="95"/>
                    <a:pt x="92" y="89"/>
                  </a:cubicBezTo>
                  <a:cubicBezTo>
                    <a:pt x="40" y="98"/>
                    <a:pt x="0" y="144"/>
                    <a:pt x="0" y="198"/>
                  </a:cubicBezTo>
                  <a:lnTo>
                    <a:pt x="0" y="600"/>
                  </a:lnTo>
                  <a:cubicBezTo>
                    <a:pt x="0" y="661"/>
                    <a:pt x="50" y="711"/>
                    <a:pt x="112" y="711"/>
                  </a:cubicBezTo>
                  <a:lnTo>
                    <a:pt x="409" y="711"/>
                  </a:lnTo>
                  <a:cubicBezTo>
                    <a:pt x="338" y="681"/>
                    <a:pt x="288" y="610"/>
                    <a:pt x="288" y="528"/>
                  </a:cubicBezTo>
                  <a:cubicBezTo>
                    <a:pt x="288" y="418"/>
                    <a:pt x="377" y="328"/>
                    <a:pt x="487" y="328"/>
                  </a:cubicBezTo>
                  <a:cubicBezTo>
                    <a:pt x="504" y="328"/>
                    <a:pt x="520" y="331"/>
                    <a:pt x="536" y="335"/>
                  </a:cubicBezTo>
                  <a:lnTo>
                    <a:pt x="536" y="198"/>
                  </a:lnTo>
                  <a:cubicBezTo>
                    <a:pt x="536" y="144"/>
                    <a:pt x="496" y="98"/>
                    <a:pt x="445" y="89"/>
                  </a:cubicBezTo>
                  <a:close/>
                  <a:moveTo>
                    <a:pt x="251" y="446"/>
                  </a:moveTo>
                  <a:lnTo>
                    <a:pt x="251" y="446"/>
                  </a:lnTo>
                  <a:lnTo>
                    <a:pt x="112" y="446"/>
                  </a:lnTo>
                  <a:cubicBezTo>
                    <a:pt x="100" y="446"/>
                    <a:pt x="90" y="436"/>
                    <a:pt x="90" y="423"/>
                  </a:cubicBezTo>
                  <a:cubicBezTo>
                    <a:pt x="90" y="411"/>
                    <a:pt x="100" y="401"/>
                    <a:pt x="112" y="401"/>
                  </a:cubicBezTo>
                  <a:lnTo>
                    <a:pt x="251" y="401"/>
                  </a:lnTo>
                  <a:cubicBezTo>
                    <a:pt x="264" y="401"/>
                    <a:pt x="274" y="411"/>
                    <a:pt x="274" y="423"/>
                  </a:cubicBezTo>
                  <a:cubicBezTo>
                    <a:pt x="274" y="436"/>
                    <a:pt x="264" y="446"/>
                    <a:pt x="251" y="446"/>
                  </a:cubicBezTo>
                  <a:close/>
                  <a:moveTo>
                    <a:pt x="296" y="356"/>
                  </a:moveTo>
                  <a:lnTo>
                    <a:pt x="296" y="356"/>
                  </a:lnTo>
                  <a:lnTo>
                    <a:pt x="112" y="356"/>
                  </a:lnTo>
                  <a:cubicBezTo>
                    <a:pt x="100" y="356"/>
                    <a:pt x="90" y="346"/>
                    <a:pt x="90" y="334"/>
                  </a:cubicBezTo>
                  <a:cubicBezTo>
                    <a:pt x="90" y="322"/>
                    <a:pt x="100" y="312"/>
                    <a:pt x="112" y="312"/>
                  </a:cubicBezTo>
                  <a:lnTo>
                    <a:pt x="296" y="312"/>
                  </a:lnTo>
                  <a:cubicBezTo>
                    <a:pt x="308" y="312"/>
                    <a:pt x="318" y="322"/>
                    <a:pt x="318" y="334"/>
                  </a:cubicBezTo>
                  <a:cubicBezTo>
                    <a:pt x="318" y="346"/>
                    <a:pt x="308" y="356"/>
                    <a:pt x="296" y="356"/>
                  </a:cubicBezTo>
                  <a:close/>
                  <a:moveTo>
                    <a:pt x="524" y="390"/>
                  </a:moveTo>
                  <a:cubicBezTo>
                    <a:pt x="512" y="387"/>
                    <a:pt x="501" y="385"/>
                    <a:pt x="488" y="385"/>
                  </a:cubicBezTo>
                  <a:cubicBezTo>
                    <a:pt x="410" y="385"/>
                    <a:pt x="346" y="449"/>
                    <a:pt x="346" y="527"/>
                  </a:cubicBezTo>
                  <a:cubicBezTo>
                    <a:pt x="346" y="596"/>
                    <a:pt x="394" y="652"/>
                    <a:pt x="458" y="666"/>
                  </a:cubicBezTo>
                  <a:cubicBezTo>
                    <a:pt x="468" y="668"/>
                    <a:pt x="478" y="669"/>
                    <a:pt x="488" y="669"/>
                  </a:cubicBezTo>
                  <a:cubicBezTo>
                    <a:pt x="567" y="669"/>
                    <a:pt x="630" y="606"/>
                    <a:pt x="630" y="527"/>
                  </a:cubicBezTo>
                  <a:cubicBezTo>
                    <a:pt x="630" y="461"/>
                    <a:pt x="585" y="405"/>
                    <a:pt x="524" y="390"/>
                  </a:cubicBezTo>
                  <a:close/>
                  <a:moveTo>
                    <a:pt x="569" y="507"/>
                  </a:moveTo>
                  <a:lnTo>
                    <a:pt x="569" y="507"/>
                  </a:lnTo>
                  <a:lnTo>
                    <a:pt x="524" y="552"/>
                  </a:lnTo>
                  <a:lnTo>
                    <a:pt x="488" y="588"/>
                  </a:lnTo>
                  <a:cubicBezTo>
                    <a:pt x="477" y="599"/>
                    <a:pt x="459" y="599"/>
                    <a:pt x="448" y="588"/>
                  </a:cubicBezTo>
                  <a:lnTo>
                    <a:pt x="408" y="547"/>
                  </a:lnTo>
                  <a:cubicBezTo>
                    <a:pt x="397" y="536"/>
                    <a:pt x="397" y="518"/>
                    <a:pt x="408" y="507"/>
                  </a:cubicBezTo>
                  <a:cubicBezTo>
                    <a:pt x="419" y="496"/>
                    <a:pt x="437" y="496"/>
                    <a:pt x="448" y="507"/>
                  </a:cubicBezTo>
                  <a:lnTo>
                    <a:pt x="468" y="527"/>
                  </a:lnTo>
                  <a:lnTo>
                    <a:pt x="524" y="472"/>
                  </a:lnTo>
                  <a:lnTo>
                    <a:pt x="528" y="467"/>
                  </a:lnTo>
                  <a:cubicBezTo>
                    <a:pt x="540" y="456"/>
                    <a:pt x="558" y="456"/>
                    <a:pt x="569" y="467"/>
                  </a:cubicBezTo>
                  <a:cubicBezTo>
                    <a:pt x="580" y="478"/>
                    <a:pt x="580" y="496"/>
                    <a:pt x="569" y="50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53" tIns="34277" rIns="68553" bIns="34277" numCol="1" anchor="t" anchorCtr="0" compatLnSpc="1"/>
            <a:lstStyle/>
            <a:p>
              <a:endParaRPr lang="zh-CN" altLang="en-US" sz="1350"/>
            </a:p>
          </p:txBody>
        </p:sp>
      </p:grpSp>
      <p:sp>
        <p:nvSpPr>
          <p:cNvPr id="46" name="TextBox 45"/>
          <p:cNvSpPr txBox="1"/>
          <p:nvPr/>
        </p:nvSpPr>
        <p:spPr>
          <a:xfrm>
            <a:off x="3460326" y="3616968"/>
            <a:ext cx="1337684" cy="392383"/>
          </a:xfrm>
          <a:prstGeom prst="rect">
            <a:avLst/>
          </a:prstGeom>
          <a:noFill/>
        </p:spPr>
        <p:txBody>
          <a:bodyPr wrap="square" lIns="68549" tIns="34274" rIns="68549" bIns="34274" rtlCol="0">
            <a:spAutoFit/>
          </a:bodyPr>
          <a:lstStyle>
            <a:defPPr>
              <a:defRPr lang="zh-CN"/>
            </a:defPPr>
            <a:lvl1pPr algn="ctr">
              <a:defRPr sz="2800" b="1">
                <a:solidFill>
                  <a:schemeClr val="accent1"/>
                </a:solidFill>
                <a:latin typeface="微软雅黑" panose="020B0503020204020204" pitchFamily="34" charset="-122"/>
                <a:ea typeface="微软雅黑" panose="020B0503020204020204" pitchFamily="34" charset="-122"/>
              </a:defRPr>
            </a:lvl1pPr>
          </a:lstStyle>
          <a:p>
            <a:r>
              <a:rPr lang="zh-CN" altLang="en-US" sz="2100" dirty="0" smtClean="0">
                <a:solidFill>
                  <a:schemeClr val="tx1">
                    <a:lumMod val="75000"/>
                    <a:lumOff val="25000"/>
                  </a:schemeClr>
                </a:solidFill>
              </a:rPr>
              <a:t>网络层</a:t>
            </a:r>
            <a:endParaRPr lang="zh-CN" altLang="en-US" sz="2100" dirty="0">
              <a:solidFill>
                <a:schemeClr val="tx1">
                  <a:lumMod val="75000"/>
                  <a:lumOff val="25000"/>
                </a:schemeClr>
              </a:solidFill>
            </a:endParaRPr>
          </a:p>
        </p:txBody>
      </p:sp>
      <p:grpSp>
        <p:nvGrpSpPr>
          <p:cNvPr id="3" name="组合 2"/>
          <p:cNvGrpSpPr/>
          <p:nvPr/>
        </p:nvGrpSpPr>
        <p:grpSpPr>
          <a:xfrm>
            <a:off x="6268797" y="2424890"/>
            <a:ext cx="979502" cy="1144934"/>
            <a:chOff x="6560095" y="2132856"/>
            <a:chExt cx="1306513" cy="1527175"/>
          </a:xfrm>
        </p:grpSpPr>
        <p:sp>
          <p:nvSpPr>
            <p:cNvPr id="37" name="Freeform 7"/>
            <p:cNvSpPr/>
            <p:nvPr/>
          </p:nvSpPr>
          <p:spPr bwMode="auto">
            <a:xfrm>
              <a:off x="6560095" y="2132856"/>
              <a:ext cx="1306513" cy="1527175"/>
            </a:xfrm>
            <a:custGeom>
              <a:avLst/>
              <a:gdLst>
                <a:gd name="T0" fmla="*/ 827 w 1654"/>
                <a:gd name="T1" fmla="*/ 0 h 1918"/>
                <a:gd name="T2" fmla="*/ 1654 w 1654"/>
                <a:gd name="T3" fmla="*/ 827 h 1918"/>
                <a:gd name="T4" fmla="*/ 1116 w 1654"/>
                <a:gd name="T5" fmla="*/ 1602 h 1918"/>
                <a:gd name="T6" fmla="*/ 995 w 1654"/>
                <a:gd name="T7" fmla="*/ 1741 h 1918"/>
                <a:gd name="T8" fmla="*/ 870 w 1654"/>
                <a:gd name="T9" fmla="*/ 1884 h 1918"/>
                <a:gd name="T10" fmla="*/ 789 w 1654"/>
                <a:gd name="T11" fmla="*/ 1889 h 1918"/>
                <a:gd name="T12" fmla="*/ 660 w 1654"/>
                <a:gd name="T13" fmla="*/ 1741 h 1918"/>
                <a:gd name="T14" fmla="*/ 540 w 1654"/>
                <a:gd name="T15" fmla="*/ 1603 h 1918"/>
                <a:gd name="T16" fmla="*/ 0 w 1654"/>
                <a:gd name="T17" fmla="*/ 827 h 1918"/>
                <a:gd name="T18" fmla="*/ 827 w 1654"/>
                <a:gd name="T19" fmla="*/ 0 h 1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54" h="1918">
                  <a:moveTo>
                    <a:pt x="827" y="0"/>
                  </a:moveTo>
                  <a:cubicBezTo>
                    <a:pt x="1283" y="0"/>
                    <a:pt x="1654" y="370"/>
                    <a:pt x="1654" y="827"/>
                  </a:cubicBezTo>
                  <a:cubicBezTo>
                    <a:pt x="1654" y="1182"/>
                    <a:pt x="1430" y="1485"/>
                    <a:pt x="1116" y="1602"/>
                  </a:cubicBezTo>
                  <a:lnTo>
                    <a:pt x="995" y="1741"/>
                  </a:lnTo>
                  <a:cubicBezTo>
                    <a:pt x="953" y="1788"/>
                    <a:pt x="912" y="1836"/>
                    <a:pt x="870" y="1884"/>
                  </a:cubicBezTo>
                  <a:cubicBezTo>
                    <a:pt x="845" y="1916"/>
                    <a:pt x="818" y="1918"/>
                    <a:pt x="789" y="1889"/>
                  </a:cubicBezTo>
                  <a:cubicBezTo>
                    <a:pt x="746" y="1840"/>
                    <a:pt x="703" y="1790"/>
                    <a:pt x="660" y="1741"/>
                  </a:cubicBezTo>
                  <a:lnTo>
                    <a:pt x="540" y="1603"/>
                  </a:lnTo>
                  <a:cubicBezTo>
                    <a:pt x="225" y="1486"/>
                    <a:pt x="0" y="1183"/>
                    <a:pt x="0" y="827"/>
                  </a:cubicBezTo>
                  <a:cubicBezTo>
                    <a:pt x="0" y="370"/>
                    <a:pt x="370" y="0"/>
                    <a:pt x="827" y="0"/>
                  </a:cubicBezTo>
                  <a:close/>
                </a:path>
              </a:pathLst>
            </a:custGeom>
            <a:solidFill>
              <a:srgbClr val="02B9E7"/>
            </a:solidFill>
            <a:ln>
              <a:noFill/>
            </a:ln>
          </p:spPr>
          <p:txBody>
            <a:bodyPr vert="horz" wrap="square" lIns="68553" tIns="34277" rIns="68553" bIns="34277" numCol="1" anchor="t" anchorCtr="0" compatLnSpc="1"/>
            <a:lstStyle/>
            <a:p>
              <a:endParaRPr lang="zh-CN" altLang="en-US" sz="1350"/>
            </a:p>
          </p:txBody>
        </p:sp>
        <p:sp>
          <p:nvSpPr>
            <p:cNvPr id="63" name="Freeform 10"/>
            <p:cNvSpPr>
              <a:spLocks noEditPoints="1"/>
            </p:cNvSpPr>
            <p:nvPr/>
          </p:nvSpPr>
          <p:spPr bwMode="auto">
            <a:xfrm>
              <a:off x="6850001" y="2403005"/>
              <a:ext cx="726700" cy="778916"/>
            </a:xfrm>
            <a:custGeom>
              <a:avLst/>
              <a:gdLst>
                <a:gd name="T0" fmla="*/ 255 w 674"/>
                <a:gd name="T1" fmla="*/ 448 h 720"/>
                <a:gd name="T2" fmla="*/ 243 w 674"/>
                <a:gd name="T3" fmla="*/ 407 h 720"/>
                <a:gd name="T4" fmla="*/ 295 w 674"/>
                <a:gd name="T5" fmla="*/ 196 h 720"/>
                <a:gd name="T6" fmla="*/ 350 w 674"/>
                <a:gd name="T7" fmla="*/ 367 h 720"/>
                <a:gd name="T8" fmla="*/ 418 w 674"/>
                <a:gd name="T9" fmla="*/ 169 h 720"/>
                <a:gd name="T10" fmla="*/ 267 w 674"/>
                <a:gd name="T11" fmla="*/ 336 h 720"/>
                <a:gd name="T12" fmla="*/ 254 w 674"/>
                <a:gd name="T13" fmla="*/ 358 h 720"/>
                <a:gd name="T14" fmla="*/ 346 w 674"/>
                <a:gd name="T15" fmla="*/ 412 h 720"/>
                <a:gd name="T16" fmla="*/ 445 w 674"/>
                <a:gd name="T17" fmla="*/ 144 h 720"/>
                <a:gd name="T18" fmla="*/ 449 w 674"/>
                <a:gd name="T19" fmla="*/ 91 h 720"/>
                <a:gd name="T20" fmla="*/ 445 w 674"/>
                <a:gd name="T21" fmla="*/ 144 h 720"/>
                <a:gd name="T22" fmla="*/ 526 w 674"/>
                <a:gd name="T23" fmla="*/ 170 h 720"/>
                <a:gd name="T24" fmla="*/ 474 w 674"/>
                <a:gd name="T25" fmla="*/ 174 h 720"/>
                <a:gd name="T26" fmla="*/ 385 w 674"/>
                <a:gd name="T27" fmla="*/ 121 h 720"/>
                <a:gd name="T28" fmla="*/ 363 w 674"/>
                <a:gd name="T29" fmla="*/ 73 h 720"/>
                <a:gd name="T30" fmla="*/ 385 w 674"/>
                <a:gd name="T31" fmla="*/ 121 h 720"/>
                <a:gd name="T32" fmla="*/ 298 w 674"/>
                <a:gd name="T33" fmla="*/ 90 h 720"/>
                <a:gd name="T34" fmla="*/ 302 w 674"/>
                <a:gd name="T35" fmla="*/ 142 h 720"/>
                <a:gd name="T36" fmla="*/ 496 w 674"/>
                <a:gd name="T37" fmla="*/ 257 h 720"/>
                <a:gd name="T38" fmla="*/ 543 w 674"/>
                <a:gd name="T39" fmla="*/ 235 h 720"/>
                <a:gd name="T40" fmla="*/ 496 w 674"/>
                <a:gd name="T41" fmla="*/ 257 h 720"/>
                <a:gd name="T42" fmla="*/ 248 w 674"/>
                <a:gd name="T43" fmla="*/ 368 h 720"/>
                <a:gd name="T44" fmla="*/ 235 w 674"/>
                <a:gd name="T45" fmla="*/ 391 h 720"/>
                <a:gd name="T46" fmla="*/ 328 w 674"/>
                <a:gd name="T47" fmla="*/ 445 h 720"/>
                <a:gd name="T48" fmla="*/ 246 w 674"/>
                <a:gd name="T49" fmla="*/ 720 h 720"/>
                <a:gd name="T50" fmla="*/ 263 w 674"/>
                <a:gd name="T51" fmla="*/ 42 h 720"/>
                <a:gd name="T52" fmla="*/ 642 w 674"/>
                <a:gd name="T53" fmla="*/ 204 h 720"/>
                <a:gd name="T54" fmla="*/ 648 w 674"/>
                <a:gd name="T55" fmla="*/ 313 h 720"/>
                <a:gd name="T56" fmla="*/ 667 w 674"/>
                <a:gd name="T57" fmla="*/ 450 h 720"/>
                <a:gd name="T58" fmla="*/ 643 w 674"/>
                <a:gd name="T59" fmla="*/ 566 h 720"/>
                <a:gd name="T60" fmla="*/ 504 w 674"/>
                <a:gd name="T61" fmla="*/ 598 h 720"/>
                <a:gd name="T62" fmla="*/ 246 w 674"/>
                <a:gd name="T63" fmla="*/ 72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4" h="720">
                  <a:moveTo>
                    <a:pt x="243" y="407"/>
                  </a:moveTo>
                  <a:cubicBezTo>
                    <a:pt x="236" y="421"/>
                    <a:pt x="241" y="439"/>
                    <a:pt x="255" y="448"/>
                  </a:cubicBezTo>
                  <a:cubicBezTo>
                    <a:pt x="267" y="455"/>
                    <a:pt x="282" y="453"/>
                    <a:pt x="292" y="444"/>
                  </a:cubicBezTo>
                  <a:lnTo>
                    <a:pt x="243" y="407"/>
                  </a:lnTo>
                  <a:close/>
                  <a:moveTo>
                    <a:pt x="418" y="169"/>
                  </a:moveTo>
                  <a:cubicBezTo>
                    <a:pt x="373" y="143"/>
                    <a:pt x="318" y="155"/>
                    <a:pt x="295" y="196"/>
                  </a:cubicBezTo>
                  <a:cubicBezTo>
                    <a:pt x="270" y="238"/>
                    <a:pt x="302" y="284"/>
                    <a:pt x="280" y="327"/>
                  </a:cubicBezTo>
                  <a:lnTo>
                    <a:pt x="350" y="367"/>
                  </a:lnTo>
                  <a:cubicBezTo>
                    <a:pt x="376" y="327"/>
                    <a:pt x="432" y="331"/>
                    <a:pt x="456" y="289"/>
                  </a:cubicBezTo>
                  <a:cubicBezTo>
                    <a:pt x="480" y="249"/>
                    <a:pt x="462" y="195"/>
                    <a:pt x="418" y="169"/>
                  </a:cubicBezTo>
                  <a:close/>
                  <a:moveTo>
                    <a:pt x="342" y="393"/>
                  </a:moveTo>
                  <a:lnTo>
                    <a:pt x="267" y="336"/>
                  </a:lnTo>
                  <a:cubicBezTo>
                    <a:pt x="261" y="331"/>
                    <a:pt x="253" y="333"/>
                    <a:pt x="250" y="339"/>
                  </a:cubicBezTo>
                  <a:cubicBezTo>
                    <a:pt x="246" y="345"/>
                    <a:pt x="248" y="354"/>
                    <a:pt x="254" y="358"/>
                  </a:cubicBezTo>
                  <a:lnTo>
                    <a:pt x="329" y="416"/>
                  </a:lnTo>
                  <a:cubicBezTo>
                    <a:pt x="335" y="420"/>
                    <a:pt x="343" y="418"/>
                    <a:pt x="346" y="412"/>
                  </a:cubicBezTo>
                  <a:cubicBezTo>
                    <a:pt x="350" y="406"/>
                    <a:pt x="348" y="397"/>
                    <a:pt x="342" y="393"/>
                  </a:cubicBezTo>
                  <a:close/>
                  <a:moveTo>
                    <a:pt x="445" y="144"/>
                  </a:moveTo>
                  <a:lnTo>
                    <a:pt x="468" y="102"/>
                  </a:lnTo>
                  <a:lnTo>
                    <a:pt x="449" y="91"/>
                  </a:lnTo>
                  <a:lnTo>
                    <a:pt x="426" y="133"/>
                  </a:lnTo>
                  <a:lnTo>
                    <a:pt x="445" y="144"/>
                  </a:lnTo>
                  <a:close/>
                  <a:moveTo>
                    <a:pt x="485" y="193"/>
                  </a:moveTo>
                  <a:lnTo>
                    <a:pt x="526" y="170"/>
                  </a:lnTo>
                  <a:lnTo>
                    <a:pt x="515" y="150"/>
                  </a:lnTo>
                  <a:lnTo>
                    <a:pt x="474" y="174"/>
                  </a:lnTo>
                  <a:lnTo>
                    <a:pt x="485" y="193"/>
                  </a:lnTo>
                  <a:close/>
                  <a:moveTo>
                    <a:pt x="385" y="121"/>
                  </a:moveTo>
                  <a:lnTo>
                    <a:pt x="385" y="73"/>
                  </a:lnTo>
                  <a:lnTo>
                    <a:pt x="363" y="73"/>
                  </a:lnTo>
                  <a:lnTo>
                    <a:pt x="363" y="121"/>
                  </a:lnTo>
                  <a:lnTo>
                    <a:pt x="385" y="121"/>
                  </a:lnTo>
                  <a:close/>
                  <a:moveTo>
                    <a:pt x="321" y="131"/>
                  </a:moveTo>
                  <a:lnTo>
                    <a:pt x="298" y="90"/>
                  </a:lnTo>
                  <a:lnTo>
                    <a:pt x="278" y="101"/>
                  </a:lnTo>
                  <a:lnTo>
                    <a:pt x="302" y="142"/>
                  </a:lnTo>
                  <a:lnTo>
                    <a:pt x="321" y="131"/>
                  </a:lnTo>
                  <a:close/>
                  <a:moveTo>
                    <a:pt x="496" y="257"/>
                  </a:moveTo>
                  <a:lnTo>
                    <a:pt x="543" y="257"/>
                  </a:lnTo>
                  <a:lnTo>
                    <a:pt x="543" y="235"/>
                  </a:lnTo>
                  <a:lnTo>
                    <a:pt x="496" y="235"/>
                  </a:lnTo>
                  <a:lnTo>
                    <a:pt x="496" y="257"/>
                  </a:lnTo>
                  <a:close/>
                  <a:moveTo>
                    <a:pt x="324" y="426"/>
                  </a:moveTo>
                  <a:lnTo>
                    <a:pt x="248" y="368"/>
                  </a:lnTo>
                  <a:cubicBezTo>
                    <a:pt x="242" y="364"/>
                    <a:pt x="235" y="365"/>
                    <a:pt x="231" y="372"/>
                  </a:cubicBezTo>
                  <a:cubicBezTo>
                    <a:pt x="227" y="378"/>
                    <a:pt x="229" y="386"/>
                    <a:pt x="235" y="391"/>
                  </a:cubicBezTo>
                  <a:lnTo>
                    <a:pt x="311" y="448"/>
                  </a:lnTo>
                  <a:cubicBezTo>
                    <a:pt x="316" y="453"/>
                    <a:pt x="324" y="451"/>
                    <a:pt x="328" y="445"/>
                  </a:cubicBezTo>
                  <a:cubicBezTo>
                    <a:pt x="331" y="439"/>
                    <a:pt x="329" y="430"/>
                    <a:pt x="324" y="426"/>
                  </a:cubicBezTo>
                  <a:close/>
                  <a:moveTo>
                    <a:pt x="246" y="720"/>
                  </a:moveTo>
                  <a:cubicBezTo>
                    <a:pt x="254" y="663"/>
                    <a:pt x="254" y="603"/>
                    <a:pt x="239" y="550"/>
                  </a:cubicBezTo>
                  <a:cubicBezTo>
                    <a:pt x="0" y="415"/>
                    <a:pt x="62" y="105"/>
                    <a:pt x="263" y="42"/>
                  </a:cubicBezTo>
                  <a:cubicBezTo>
                    <a:pt x="369" y="0"/>
                    <a:pt x="513" y="25"/>
                    <a:pt x="606" y="119"/>
                  </a:cubicBezTo>
                  <a:cubicBezTo>
                    <a:pt x="674" y="187"/>
                    <a:pt x="642" y="204"/>
                    <a:pt x="642" y="204"/>
                  </a:cubicBezTo>
                  <a:lnTo>
                    <a:pt x="627" y="213"/>
                  </a:lnTo>
                  <a:cubicBezTo>
                    <a:pt x="635" y="245"/>
                    <a:pt x="650" y="305"/>
                    <a:pt x="648" y="313"/>
                  </a:cubicBezTo>
                  <a:cubicBezTo>
                    <a:pt x="645" y="324"/>
                    <a:pt x="633" y="336"/>
                    <a:pt x="633" y="336"/>
                  </a:cubicBezTo>
                  <a:lnTo>
                    <a:pt x="667" y="450"/>
                  </a:lnTo>
                  <a:lnTo>
                    <a:pt x="636" y="462"/>
                  </a:lnTo>
                  <a:cubicBezTo>
                    <a:pt x="643" y="499"/>
                    <a:pt x="647" y="530"/>
                    <a:pt x="643" y="566"/>
                  </a:cubicBezTo>
                  <a:cubicBezTo>
                    <a:pt x="643" y="572"/>
                    <a:pt x="622" y="590"/>
                    <a:pt x="606" y="591"/>
                  </a:cubicBezTo>
                  <a:lnTo>
                    <a:pt x="504" y="598"/>
                  </a:lnTo>
                  <a:lnTo>
                    <a:pt x="510" y="720"/>
                  </a:lnTo>
                  <a:lnTo>
                    <a:pt x="246" y="72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53" tIns="34277" rIns="68553" bIns="34277" numCol="1" anchor="t" anchorCtr="0" compatLnSpc="1"/>
            <a:lstStyle/>
            <a:p>
              <a:endParaRPr lang="zh-CN" altLang="en-US" sz="1350"/>
            </a:p>
          </p:txBody>
        </p:sp>
      </p:grpSp>
      <p:sp>
        <p:nvSpPr>
          <p:cNvPr id="47" name="TextBox 46"/>
          <p:cNvSpPr txBox="1"/>
          <p:nvPr/>
        </p:nvSpPr>
        <p:spPr>
          <a:xfrm>
            <a:off x="5948920" y="3616968"/>
            <a:ext cx="1617887" cy="392383"/>
          </a:xfrm>
          <a:prstGeom prst="rect">
            <a:avLst/>
          </a:prstGeom>
          <a:noFill/>
        </p:spPr>
        <p:txBody>
          <a:bodyPr wrap="square" lIns="68549" tIns="34274" rIns="68549" bIns="34274" rtlCol="0">
            <a:spAutoFit/>
          </a:bodyPr>
          <a:lstStyle>
            <a:defPPr>
              <a:defRPr lang="zh-CN"/>
            </a:defPPr>
            <a:lvl1pPr algn="ctr">
              <a:defRPr sz="2800" b="1">
                <a:solidFill>
                  <a:schemeClr val="accent1"/>
                </a:solidFill>
                <a:latin typeface="微软雅黑" panose="020B0503020204020204" pitchFamily="34" charset="-122"/>
                <a:ea typeface="微软雅黑" panose="020B0503020204020204" pitchFamily="34" charset="-122"/>
              </a:defRPr>
            </a:lvl1pPr>
          </a:lstStyle>
          <a:p>
            <a:r>
              <a:rPr lang="zh-CN" altLang="en-US" sz="2100" dirty="0" smtClean="0">
                <a:solidFill>
                  <a:schemeClr val="tx1">
                    <a:lumMod val="75000"/>
                    <a:lumOff val="25000"/>
                  </a:schemeClr>
                </a:solidFill>
              </a:rPr>
              <a:t>应用层</a:t>
            </a:r>
            <a:endParaRPr lang="zh-CN" altLang="en-US" sz="2100" dirty="0">
              <a:solidFill>
                <a:schemeClr val="tx1">
                  <a:lumMod val="75000"/>
                  <a:lumOff val="25000"/>
                </a:schemeClr>
              </a:solidFill>
            </a:endParaRPr>
          </a:p>
        </p:txBody>
      </p:sp>
      <p:sp>
        <p:nvSpPr>
          <p:cNvPr id="22" name="TextBox 54"/>
          <p:cNvSpPr txBox="1"/>
          <p:nvPr/>
        </p:nvSpPr>
        <p:spPr>
          <a:xfrm>
            <a:off x="615626" y="945882"/>
            <a:ext cx="2630017"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zh-CN" altLang="en-US" sz="2400" b="1" dirty="0">
                <a:solidFill>
                  <a:srgbClr val="0070C0"/>
                </a:solidFill>
                <a:latin typeface="微软雅黑" panose="020B0503020204020204" pitchFamily="34" charset="-122"/>
                <a:ea typeface="微软雅黑" panose="020B0503020204020204" pitchFamily="34" charset="-122"/>
                <a:sym typeface="+mn-ea"/>
              </a:rPr>
              <a:t>物</a:t>
            </a:r>
            <a:r>
              <a:rPr lang="zh-CN" altLang="en-US" sz="2400" b="1" dirty="0" smtClean="0">
                <a:solidFill>
                  <a:srgbClr val="0070C0"/>
                </a:solidFill>
                <a:latin typeface="微软雅黑" panose="020B0503020204020204" pitchFamily="34" charset="-122"/>
                <a:ea typeface="微软雅黑" panose="020B0503020204020204" pitchFamily="34" charset="-122"/>
                <a:sym typeface="+mn-ea"/>
              </a:rPr>
              <a:t>联网的安全架构</a:t>
            </a: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
        <p:nvSpPr>
          <p:cNvPr id="27" name="TextBox 38"/>
          <p:cNvSpPr txBox="1">
            <a:spLocks/>
          </p:cNvSpPr>
          <p:nvPr/>
        </p:nvSpPr>
        <p:spPr bwMode="auto">
          <a:xfrm>
            <a:off x="615626" y="1569921"/>
            <a:ext cx="6991724" cy="496527"/>
          </a:xfrm>
          <a:prstGeom prst="rect">
            <a:avLst/>
          </a:prstGeom>
          <a:noFill/>
          <a:ln w="9525">
            <a:noFill/>
            <a:miter lim="800000"/>
            <a:headEnd/>
            <a:tailEnd/>
          </a:ln>
        </p:spPr>
        <p:txBody>
          <a:bodyPr wrap="square" lIns="54000" tIns="0" rIns="162000" bIns="0" anchor="ctr" anchorCtr="0">
            <a:noAutofit/>
            <a:scene3d>
              <a:camera prst="orthographicFront"/>
              <a:lightRig rig="threePt" dir="t"/>
            </a:scene3d>
            <a:sp3d>
              <a:bevelT w="0" h="0"/>
            </a:sp3d>
          </a:bodyPr>
          <a:lstStyle/>
          <a:p>
            <a:pPr algn="just">
              <a:lnSpc>
                <a:spcPct val="120000"/>
              </a:lnSpc>
              <a:defRPr/>
            </a:pPr>
            <a:r>
              <a:rPr lang="zh-CN" altLang="en-US" sz="2400" dirty="0" smtClean="0">
                <a:latin typeface="华文楷体" panose="02010600040101010101" pitchFamily="2" charset="-122"/>
                <a:ea typeface="华文楷体" panose="02010600040101010101" pitchFamily="2" charset="-122"/>
              </a:rPr>
              <a:t>物联网的安全架构也分为三层：</a:t>
            </a:r>
            <a:endParaRPr lang="en-US" altLang="zh-CN" sz="2400" dirty="0" smtClean="0">
              <a:latin typeface="华文楷体" panose="02010600040101010101" pitchFamily="2" charset="-122"/>
              <a:ea typeface="华文楷体" panose="02010600040101010101" pitchFamily="2" charset="-122"/>
            </a:endParaRPr>
          </a:p>
        </p:txBody>
      </p:sp>
      <p:sp>
        <p:nvSpPr>
          <p:cNvPr id="64" name="TextBox 44"/>
          <p:cNvSpPr txBox="1"/>
          <p:nvPr/>
        </p:nvSpPr>
        <p:spPr>
          <a:xfrm>
            <a:off x="617660" y="5240220"/>
            <a:ext cx="1993583" cy="392383"/>
          </a:xfrm>
          <a:prstGeom prst="rect">
            <a:avLst/>
          </a:prstGeom>
          <a:noFill/>
        </p:spPr>
        <p:txBody>
          <a:bodyPr wrap="square" lIns="68549" tIns="34274" rIns="68549" bIns="34274" rtlCol="0">
            <a:spAutoFit/>
          </a:bodyPr>
          <a:lstStyle/>
          <a:p>
            <a:pPr algn="ctr"/>
            <a:r>
              <a:rPr lang="zh-CN" altLang="en-US" sz="2100" b="1" dirty="0" smtClean="0">
                <a:solidFill>
                  <a:schemeClr val="tx1">
                    <a:lumMod val="75000"/>
                    <a:lumOff val="25000"/>
                  </a:schemeClr>
                </a:solidFill>
                <a:latin typeface="微软雅黑" panose="020B0503020204020204" pitchFamily="34" charset="-122"/>
                <a:ea typeface="微软雅黑" panose="020B0503020204020204" pitchFamily="34" charset="-122"/>
              </a:rPr>
              <a:t>感知层安全</a:t>
            </a:r>
            <a:endParaRPr lang="zh-CN" altLang="en-US" sz="21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5" name="TextBox 45"/>
          <p:cNvSpPr txBox="1"/>
          <p:nvPr/>
        </p:nvSpPr>
        <p:spPr>
          <a:xfrm>
            <a:off x="3500868" y="5240220"/>
            <a:ext cx="1593645" cy="392383"/>
          </a:xfrm>
          <a:prstGeom prst="rect">
            <a:avLst/>
          </a:prstGeom>
          <a:noFill/>
        </p:spPr>
        <p:txBody>
          <a:bodyPr wrap="square" lIns="68549" tIns="34274" rIns="68549" bIns="34274" rtlCol="0">
            <a:spAutoFit/>
          </a:bodyPr>
          <a:lstStyle>
            <a:defPPr>
              <a:defRPr lang="zh-CN"/>
            </a:defPPr>
            <a:lvl1pPr algn="ctr">
              <a:defRPr sz="2800" b="1">
                <a:solidFill>
                  <a:schemeClr val="accent1"/>
                </a:solidFill>
                <a:latin typeface="微软雅黑" panose="020B0503020204020204" pitchFamily="34" charset="-122"/>
                <a:ea typeface="微软雅黑" panose="020B0503020204020204" pitchFamily="34" charset="-122"/>
              </a:defRPr>
            </a:lvl1pPr>
          </a:lstStyle>
          <a:p>
            <a:r>
              <a:rPr lang="zh-CN" altLang="en-US" sz="2100" dirty="0" smtClean="0">
                <a:solidFill>
                  <a:schemeClr val="tx1">
                    <a:lumMod val="75000"/>
                    <a:lumOff val="25000"/>
                  </a:schemeClr>
                </a:solidFill>
              </a:rPr>
              <a:t>网络层安全</a:t>
            </a:r>
            <a:endParaRPr lang="zh-CN" altLang="en-US" sz="2100" dirty="0">
              <a:solidFill>
                <a:schemeClr val="tx1">
                  <a:lumMod val="75000"/>
                  <a:lumOff val="25000"/>
                </a:schemeClr>
              </a:solidFill>
            </a:endParaRPr>
          </a:p>
        </p:txBody>
      </p:sp>
      <p:sp>
        <p:nvSpPr>
          <p:cNvPr id="66" name="TextBox 46"/>
          <p:cNvSpPr txBox="1"/>
          <p:nvPr/>
        </p:nvSpPr>
        <p:spPr>
          <a:xfrm>
            <a:off x="5989463" y="5240220"/>
            <a:ext cx="1617887" cy="392383"/>
          </a:xfrm>
          <a:prstGeom prst="rect">
            <a:avLst/>
          </a:prstGeom>
          <a:noFill/>
        </p:spPr>
        <p:txBody>
          <a:bodyPr wrap="square" lIns="68549" tIns="34274" rIns="68549" bIns="34274" rtlCol="0">
            <a:spAutoFit/>
          </a:bodyPr>
          <a:lstStyle>
            <a:defPPr>
              <a:defRPr lang="zh-CN"/>
            </a:defPPr>
            <a:lvl1pPr algn="ctr">
              <a:defRPr sz="2800" b="1">
                <a:solidFill>
                  <a:schemeClr val="accent1"/>
                </a:solidFill>
                <a:latin typeface="微软雅黑" panose="020B0503020204020204" pitchFamily="34" charset="-122"/>
                <a:ea typeface="微软雅黑" panose="020B0503020204020204" pitchFamily="34" charset="-122"/>
              </a:defRPr>
            </a:lvl1pPr>
          </a:lstStyle>
          <a:p>
            <a:r>
              <a:rPr lang="zh-CN" altLang="en-US" sz="2100" dirty="0" smtClean="0">
                <a:solidFill>
                  <a:schemeClr val="tx1">
                    <a:lumMod val="75000"/>
                    <a:lumOff val="25000"/>
                  </a:schemeClr>
                </a:solidFill>
              </a:rPr>
              <a:t>应用层安全</a:t>
            </a:r>
            <a:endParaRPr lang="zh-CN" altLang="en-US" sz="2100" dirty="0">
              <a:solidFill>
                <a:schemeClr val="tx1">
                  <a:lumMod val="75000"/>
                  <a:lumOff val="25000"/>
                </a:schemeClr>
              </a:solidFill>
            </a:endParaRPr>
          </a:p>
        </p:txBody>
      </p:sp>
      <p:sp>
        <p:nvSpPr>
          <p:cNvPr id="68" name="右箭头 67"/>
          <p:cNvSpPr/>
          <p:nvPr/>
        </p:nvSpPr>
        <p:spPr>
          <a:xfrm rot="5400000">
            <a:off x="1092455" y="4431308"/>
            <a:ext cx="961364" cy="279098"/>
          </a:xfrm>
          <a:prstGeom prst="rightArrow">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右箭头 68"/>
          <p:cNvSpPr/>
          <p:nvPr/>
        </p:nvSpPr>
        <p:spPr>
          <a:xfrm rot="5400000">
            <a:off x="3648486" y="4431305"/>
            <a:ext cx="961364" cy="279098"/>
          </a:xfrm>
          <a:prstGeom prst="rightArrow">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右箭头 69"/>
          <p:cNvSpPr/>
          <p:nvPr/>
        </p:nvSpPr>
        <p:spPr>
          <a:xfrm rot="5400000">
            <a:off x="6280899" y="4433476"/>
            <a:ext cx="961364" cy="279098"/>
          </a:xfrm>
          <a:prstGeom prst="rightArrow">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a:extLst>
              <a:ext uri="{FF2B5EF4-FFF2-40B4-BE49-F238E27FC236}">
                <a16:creationId xmlns:a16="http://schemas.microsoft.com/office/drawing/2014/main" xmlns="" id="{5933EB30-D7B2-4693-8F06-BDBF7D2371BF}"/>
              </a:ext>
            </a:extLst>
          </p:cNvPr>
          <p:cNvGrpSpPr/>
          <p:nvPr/>
        </p:nvGrpSpPr>
        <p:grpSpPr>
          <a:xfrm>
            <a:off x="199228" y="353544"/>
            <a:ext cx="4329229" cy="466490"/>
            <a:chOff x="199226" y="353544"/>
            <a:chExt cx="4329229" cy="466490"/>
          </a:xfrm>
        </p:grpSpPr>
        <p:sp>
          <p:nvSpPr>
            <p:cNvPr id="29" name="Freeform 5">
              <a:extLst>
                <a:ext uri="{FF2B5EF4-FFF2-40B4-BE49-F238E27FC236}">
                  <a16:creationId xmlns:a16="http://schemas.microsoft.com/office/drawing/2014/main" xmlns="" id="{A6136DCE-D38C-436D-BD81-A64F62FAD772}"/>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30" name="Freeform 6">
              <a:extLst>
                <a:ext uri="{FF2B5EF4-FFF2-40B4-BE49-F238E27FC236}">
                  <a16:creationId xmlns:a16="http://schemas.microsoft.com/office/drawing/2014/main" xmlns="" id="{6A7EE97A-0CD3-4038-8453-A2739C3D327E}"/>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32" name="Freeform 7">
              <a:extLst>
                <a:ext uri="{FF2B5EF4-FFF2-40B4-BE49-F238E27FC236}">
                  <a16:creationId xmlns:a16="http://schemas.microsoft.com/office/drawing/2014/main" xmlns="" id="{393AC9E9-703B-43AB-8FC3-5256C3D53B2C}"/>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33" name="TextBox 54">
              <a:extLst>
                <a:ext uri="{FF2B5EF4-FFF2-40B4-BE49-F238E27FC236}">
                  <a16:creationId xmlns:a16="http://schemas.microsoft.com/office/drawing/2014/main" xmlns="" id="{15CD5890-984D-45E4-A348-CEB228DA772E}"/>
                </a:ext>
              </a:extLst>
            </p:cNvPr>
            <p:cNvSpPr txBox="1"/>
            <p:nvPr/>
          </p:nvSpPr>
          <p:spPr>
            <a:xfrm>
              <a:off x="615627" y="364150"/>
              <a:ext cx="3912828"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9.5 </a:t>
              </a:r>
              <a:r>
                <a:rPr lang="zh-CN" altLang="en-US" sz="24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物</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联网的安全体系结构</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097552815"/>
      </p:ext>
    </p:extLst>
  </p:cSld>
  <p:clrMapOvr>
    <a:masterClrMapping/>
  </p:clrMapOvr>
  <mc:AlternateContent xmlns:mc="http://schemas.openxmlformats.org/markup-compatibility/2006">
    <mc:Choice xmlns:p14="http://schemas.microsoft.com/office/powerpoint/2010/main" Requires="p14">
      <p:transition spd="slow" p14:dur="14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22"/>
                                        </p:tgtEl>
                                        <p:attrNameLst>
                                          <p:attrName>style.visibility</p:attrName>
                                        </p:attrNameLst>
                                      </p:cBhvr>
                                      <p:to>
                                        <p:strVal val="visible"/>
                                      </p:to>
                                    </p:set>
                                    <p:anim by="(-#ppt_w*2)" calcmode="lin" valueType="num">
                                      <p:cBhvr rctx="PPT">
                                        <p:cTn id="7" dur="125" autoRev="1" fill="hold">
                                          <p:stCondLst>
                                            <p:cond delay="0"/>
                                          </p:stCondLst>
                                        </p:cTn>
                                        <p:tgtEl>
                                          <p:spTgt spid="22"/>
                                        </p:tgtEl>
                                        <p:attrNameLst>
                                          <p:attrName>ppt_w</p:attrName>
                                        </p:attrNameLst>
                                      </p:cBhvr>
                                    </p:anim>
                                    <p:anim by="(#ppt_w*0.50)" calcmode="lin" valueType="num">
                                      <p:cBhvr>
                                        <p:cTn id="8" dur="125" decel="50000" autoRev="1" fill="hold">
                                          <p:stCondLst>
                                            <p:cond delay="0"/>
                                          </p:stCondLst>
                                        </p:cTn>
                                        <p:tgtEl>
                                          <p:spTgt spid="22"/>
                                        </p:tgtEl>
                                        <p:attrNameLst>
                                          <p:attrName>ppt_x</p:attrName>
                                        </p:attrNameLst>
                                      </p:cBhvr>
                                    </p:anim>
                                    <p:anim from="(-#ppt_h/2)" to="(#ppt_y)" calcmode="lin" valueType="num">
                                      <p:cBhvr>
                                        <p:cTn id="9" dur="250" fill="hold">
                                          <p:stCondLst>
                                            <p:cond delay="0"/>
                                          </p:stCondLst>
                                        </p:cTn>
                                        <p:tgtEl>
                                          <p:spTgt spid="22"/>
                                        </p:tgtEl>
                                        <p:attrNameLst>
                                          <p:attrName>ppt_y</p:attrName>
                                        </p:attrNameLst>
                                      </p:cBhvr>
                                    </p:anim>
                                    <p:animRot by="21600000">
                                      <p:cBhvr>
                                        <p:cTn id="10" dur="250" fill="hold">
                                          <p:stCondLst>
                                            <p:cond delay="0"/>
                                          </p:stCondLst>
                                        </p:cTn>
                                        <p:tgtEl>
                                          <p:spTgt spid="22"/>
                                        </p:tgtEl>
                                        <p:attrNameLst>
                                          <p:attrName>r</p:attrName>
                                        </p:attrNameLst>
                                      </p:cBhvr>
                                    </p:animRot>
                                  </p:childTnLst>
                                </p:cTn>
                              </p:par>
                            </p:childTnLst>
                          </p:cTn>
                        </p:par>
                        <p:par>
                          <p:cTn id="11" fill="hold">
                            <p:stCondLst>
                              <p:cond delay="425"/>
                            </p:stCondLst>
                            <p:childTnLst>
                              <p:par>
                                <p:cTn id="12" presetID="22" presetClass="entr" presetSubtype="8"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left)">
                                      <p:cBhvr>
                                        <p:cTn id="14" dur="500"/>
                                        <p:tgtEl>
                                          <p:spTgt spid="27"/>
                                        </p:tgtEl>
                                      </p:cBhvr>
                                    </p:animEffect>
                                  </p:childTnLst>
                                </p:cTn>
                              </p:par>
                            </p:childTnLst>
                          </p:cTn>
                        </p:par>
                        <p:par>
                          <p:cTn id="15" fill="hold">
                            <p:stCondLst>
                              <p:cond delay="925"/>
                            </p:stCondLst>
                            <p:childTnLst>
                              <p:par>
                                <p:cTn id="16" presetID="47" presetClass="entr" presetSubtype="0"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700"/>
                                        <p:tgtEl>
                                          <p:spTgt spid="4"/>
                                        </p:tgtEl>
                                      </p:cBhvr>
                                    </p:animEffect>
                                    <p:anim calcmode="lin" valueType="num">
                                      <p:cBhvr>
                                        <p:cTn id="19" dur="700" fill="hold"/>
                                        <p:tgtEl>
                                          <p:spTgt spid="4"/>
                                        </p:tgtEl>
                                        <p:attrNameLst>
                                          <p:attrName>ppt_x</p:attrName>
                                        </p:attrNameLst>
                                      </p:cBhvr>
                                      <p:tavLst>
                                        <p:tav tm="0">
                                          <p:val>
                                            <p:strVal val="#ppt_x"/>
                                          </p:val>
                                        </p:tav>
                                        <p:tav tm="100000">
                                          <p:val>
                                            <p:strVal val="#ppt_x"/>
                                          </p:val>
                                        </p:tav>
                                      </p:tavLst>
                                    </p:anim>
                                    <p:anim calcmode="lin" valueType="num">
                                      <p:cBhvr>
                                        <p:cTn id="20" dur="700" fill="hold"/>
                                        <p:tgtEl>
                                          <p:spTgt spid="4"/>
                                        </p:tgtEl>
                                        <p:attrNameLst>
                                          <p:attrName>ppt_y</p:attrName>
                                        </p:attrNameLst>
                                      </p:cBhvr>
                                      <p:tavLst>
                                        <p:tav tm="0">
                                          <p:val>
                                            <p:strVal val="#ppt_y-.1"/>
                                          </p:val>
                                        </p:tav>
                                        <p:tav tm="100000">
                                          <p:val>
                                            <p:strVal val="#ppt_y"/>
                                          </p:val>
                                        </p:tav>
                                      </p:tavLst>
                                    </p:anim>
                                  </p:childTnLst>
                                </p:cTn>
                              </p:par>
                              <p:par>
                                <p:cTn id="21" presetID="47"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700"/>
                                        <p:tgtEl>
                                          <p:spTgt spid="2"/>
                                        </p:tgtEl>
                                      </p:cBhvr>
                                    </p:animEffect>
                                    <p:anim calcmode="lin" valueType="num">
                                      <p:cBhvr>
                                        <p:cTn id="24" dur="700" fill="hold"/>
                                        <p:tgtEl>
                                          <p:spTgt spid="2"/>
                                        </p:tgtEl>
                                        <p:attrNameLst>
                                          <p:attrName>ppt_x</p:attrName>
                                        </p:attrNameLst>
                                      </p:cBhvr>
                                      <p:tavLst>
                                        <p:tav tm="0">
                                          <p:val>
                                            <p:strVal val="#ppt_x"/>
                                          </p:val>
                                        </p:tav>
                                        <p:tav tm="100000">
                                          <p:val>
                                            <p:strVal val="#ppt_x"/>
                                          </p:val>
                                        </p:tav>
                                      </p:tavLst>
                                    </p:anim>
                                    <p:anim calcmode="lin" valueType="num">
                                      <p:cBhvr>
                                        <p:cTn id="25" dur="700" fill="hold"/>
                                        <p:tgtEl>
                                          <p:spTgt spid="2"/>
                                        </p:tgtEl>
                                        <p:attrNameLst>
                                          <p:attrName>ppt_y</p:attrName>
                                        </p:attrNameLst>
                                      </p:cBhvr>
                                      <p:tavLst>
                                        <p:tav tm="0">
                                          <p:val>
                                            <p:strVal val="#ppt_y-.1"/>
                                          </p:val>
                                        </p:tav>
                                        <p:tav tm="100000">
                                          <p:val>
                                            <p:strVal val="#ppt_y"/>
                                          </p:val>
                                        </p:tav>
                                      </p:tavLst>
                                    </p:anim>
                                  </p:childTnLst>
                                </p:cTn>
                              </p:par>
                              <p:par>
                                <p:cTn id="26" presetID="47" presetClass="entr" presetSubtype="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700"/>
                                        <p:tgtEl>
                                          <p:spTgt spid="3"/>
                                        </p:tgtEl>
                                      </p:cBhvr>
                                    </p:animEffect>
                                    <p:anim calcmode="lin" valueType="num">
                                      <p:cBhvr>
                                        <p:cTn id="29" dur="700" fill="hold"/>
                                        <p:tgtEl>
                                          <p:spTgt spid="3"/>
                                        </p:tgtEl>
                                        <p:attrNameLst>
                                          <p:attrName>ppt_x</p:attrName>
                                        </p:attrNameLst>
                                      </p:cBhvr>
                                      <p:tavLst>
                                        <p:tav tm="0">
                                          <p:val>
                                            <p:strVal val="#ppt_x"/>
                                          </p:val>
                                        </p:tav>
                                        <p:tav tm="100000">
                                          <p:val>
                                            <p:strVal val="#ppt_x"/>
                                          </p:val>
                                        </p:tav>
                                      </p:tavLst>
                                    </p:anim>
                                    <p:anim calcmode="lin" valueType="num">
                                      <p:cBhvr>
                                        <p:cTn id="30" dur="700" fill="hold"/>
                                        <p:tgtEl>
                                          <p:spTgt spid="3"/>
                                        </p:tgtEl>
                                        <p:attrNameLst>
                                          <p:attrName>ppt_y</p:attrName>
                                        </p:attrNameLst>
                                      </p:cBhvr>
                                      <p:tavLst>
                                        <p:tav tm="0">
                                          <p:val>
                                            <p:strVal val="#ppt_y-.1"/>
                                          </p:val>
                                        </p:tav>
                                        <p:tav tm="100000">
                                          <p:val>
                                            <p:strVal val="#ppt_y"/>
                                          </p:val>
                                        </p:tav>
                                      </p:tavLst>
                                    </p:anim>
                                  </p:childTnLst>
                                </p:cTn>
                              </p:par>
                            </p:childTnLst>
                          </p:cTn>
                        </p:par>
                        <p:par>
                          <p:cTn id="31" fill="hold">
                            <p:stCondLst>
                              <p:cond delay="1625"/>
                            </p:stCondLst>
                            <p:childTnLst>
                              <p:par>
                                <p:cTn id="32" presetID="56" presetClass="entr" presetSubtype="0" fill="hold" grpId="0" nodeType="afterEffect">
                                  <p:stCondLst>
                                    <p:cond delay="0"/>
                                  </p:stCondLst>
                                  <p:iterate type="lt">
                                    <p:tmPct val="10000"/>
                                  </p:iterate>
                                  <p:childTnLst>
                                    <p:set>
                                      <p:cBhvr>
                                        <p:cTn id="33" dur="1" fill="hold">
                                          <p:stCondLst>
                                            <p:cond delay="0"/>
                                          </p:stCondLst>
                                        </p:cTn>
                                        <p:tgtEl>
                                          <p:spTgt spid="45"/>
                                        </p:tgtEl>
                                        <p:attrNameLst>
                                          <p:attrName>style.visibility</p:attrName>
                                        </p:attrNameLst>
                                      </p:cBhvr>
                                      <p:to>
                                        <p:strVal val="visible"/>
                                      </p:to>
                                    </p:set>
                                    <p:anim by="(-#ppt_w*2)" calcmode="lin" valueType="num">
                                      <p:cBhvr rctx="PPT">
                                        <p:cTn id="34" dur="250" autoRev="1" fill="hold">
                                          <p:stCondLst>
                                            <p:cond delay="0"/>
                                          </p:stCondLst>
                                        </p:cTn>
                                        <p:tgtEl>
                                          <p:spTgt spid="45"/>
                                        </p:tgtEl>
                                        <p:attrNameLst>
                                          <p:attrName>ppt_w</p:attrName>
                                        </p:attrNameLst>
                                      </p:cBhvr>
                                    </p:anim>
                                    <p:anim by="(#ppt_w*0.50)" calcmode="lin" valueType="num">
                                      <p:cBhvr>
                                        <p:cTn id="35" dur="250" decel="50000" autoRev="1" fill="hold">
                                          <p:stCondLst>
                                            <p:cond delay="0"/>
                                          </p:stCondLst>
                                        </p:cTn>
                                        <p:tgtEl>
                                          <p:spTgt spid="45"/>
                                        </p:tgtEl>
                                        <p:attrNameLst>
                                          <p:attrName>ppt_x</p:attrName>
                                        </p:attrNameLst>
                                      </p:cBhvr>
                                    </p:anim>
                                    <p:anim from="(-#ppt_h/2)" to="(#ppt_y)" calcmode="lin" valueType="num">
                                      <p:cBhvr>
                                        <p:cTn id="36" dur="500" fill="hold">
                                          <p:stCondLst>
                                            <p:cond delay="0"/>
                                          </p:stCondLst>
                                        </p:cTn>
                                        <p:tgtEl>
                                          <p:spTgt spid="45"/>
                                        </p:tgtEl>
                                        <p:attrNameLst>
                                          <p:attrName>ppt_y</p:attrName>
                                        </p:attrNameLst>
                                      </p:cBhvr>
                                    </p:anim>
                                    <p:animRot by="21600000">
                                      <p:cBhvr>
                                        <p:cTn id="37" dur="500" fill="hold">
                                          <p:stCondLst>
                                            <p:cond delay="0"/>
                                          </p:stCondLst>
                                        </p:cTn>
                                        <p:tgtEl>
                                          <p:spTgt spid="45"/>
                                        </p:tgtEl>
                                        <p:attrNameLst>
                                          <p:attrName>r</p:attrName>
                                        </p:attrNameLst>
                                      </p:cBhvr>
                                    </p:animRot>
                                  </p:childTnLst>
                                </p:cTn>
                              </p:par>
                              <p:par>
                                <p:cTn id="38" presetID="56" presetClass="entr" presetSubtype="0" fill="hold" grpId="0" nodeType="withEffect">
                                  <p:stCondLst>
                                    <p:cond delay="0"/>
                                  </p:stCondLst>
                                  <p:iterate type="lt">
                                    <p:tmPct val="10000"/>
                                  </p:iterate>
                                  <p:childTnLst>
                                    <p:set>
                                      <p:cBhvr>
                                        <p:cTn id="39" dur="1" fill="hold">
                                          <p:stCondLst>
                                            <p:cond delay="0"/>
                                          </p:stCondLst>
                                        </p:cTn>
                                        <p:tgtEl>
                                          <p:spTgt spid="46"/>
                                        </p:tgtEl>
                                        <p:attrNameLst>
                                          <p:attrName>style.visibility</p:attrName>
                                        </p:attrNameLst>
                                      </p:cBhvr>
                                      <p:to>
                                        <p:strVal val="visible"/>
                                      </p:to>
                                    </p:set>
                                    <p:anim by="(-#ppt_w*2)" calcmode="lin" valueType="num">
                                      <p:cBhvr rctx="PPT">
                                        <p:cTn id="40" dur="250" autoRev="1" fill="hold">
                                          <p:stCondLst>
                                            <p:cond delay="0"/>
                                          </p:stCondLst>
                                        </p:cTn>
                                        <p:tgtEl>
                                          <p:spTgt spid="46"/>
                                        </p:tgtEl>
                                        <p:attrNameLst>
                                          <p:attrName>ppt_w</p:attrName>
                                        </p:attrNameLst>
                                      </p:cBhvr>
                                    </p:anim>
                                    <p:anim by="(#ppt_w*0.50)" calcmode="lin" valueType="num">
                                      <p:cBhvr>
                                        <p:cTn id="41" dur="250" decel="50000" autoRev="1" fill="hold">
                                          <p:stCondLst>
                                            <p:cond delay="0"/>
                                          </p:stCondLst>
                                        </p:cTn>
                                        <p:tgtEl>
                                          <p:spTgt spid="46"/>
                                        </p:tgtEl>
                                        <p:attrNameLst>
                                          <p:attrName>ppt_x</p:attrName>
                                        </p:attrNameLst>
                                      </p:cBhvr>
                                    </p:anim>
                                    <p:anim from="(-#ppt_h/2)" to="(#ppt_y)" calcmode="lin" valueType="num">
                                      <p:cBhvr>
                                        <p:cTn id="42" dur="500" fill="hold">
                                          <p:stCondLst>
                                            <p:cond delay="0"/>
                                          </p:stCondLst>
                                        </p:cTn>
                                        <p:tgtEl>
                                          <p:spTgt spid="46"/>
                                        </p:tgtEl>
                                        <p:attrNameLst>
                                          <p:attrName>ppt_y</p:attrName>
                                        </p:attrNameLst>
                                      </p:cBhvr>
                                    </p:anim>
                                    <p:animRot by="21600000">
                                      <p:cBhvr>
                                        <p:cTn id="43" dur="500" fill="hold">
                                          <p:stCondLst>
                                            <p:cond delay="0"/>
                                          </p:stCondLst>
                                        </p:cTn>
                                        <p:tgtEl>
                                          <p:spTgt spid="46"/>
                                        </p:tgtEl>
                                        <p:attrNameLst>
                                          <p:attrName>r</p:attrName>
                                        </p:attrNameLst>
                                      </p:cBhvr>
                                    </p:animRot>
                                  </p:childTnLst>
                                </p:cTn>
                              </p:par>
                              <p:par>
                                <p:cTn id="44" presetID="56" presetClass="entr" presetSubtype="0" fill="hold" grpId="0" nodeType="withEffect">
                                  <p:stCondLst>
                                    <p:cond delay="0"/>
                                  </p:stCondLst>
                                  <p:iterate type="lt">
                                    <p:tmPct val="10000"/>
                                  </p:iterate>
                                  <p:childTnLst>
                                    <p:set>
                                      <p:cBhvr>
                                        <p:cTn id="45" dur="1" fill="hold">
                                          <p:stCondLst>
                                            <p:cond delay="0"/>
                                          </p:stCondLst>
                                        </p:cTn>
                                        <p:tgtEl>
                                          <p:spTgt spid="47"/>
                                        </p:tgtEl>
                                        <p:attrNameLst>
                                          <p:attrName>style.visibility</p:attrName>
                                        </p:attrNameLst>
                                      </p:cBhvr>
                                      <p:to>
                                        <p:strVal val="visible"/>
                                      </p:to>
                                    </p:set>
                                    <p:anim by="(-#ppt_w*2)" calcmode="lin" valueType="num">
                                      <p:cBhvr rctx="PPT">
                                        <p:cTn id="46" dur="250" autoRev="1" fill="hold">
                                          <p:stCondLst>
                                            <p:cond delay="0"/>
                                          </p:stCondLst>
                                        </p:cTn>
                                        <p:tgtEl>
                                          <p:spTgt spid="47"/>
                                        </p:tgtEl>
                                        <p:attrNameLst>
                                          <p:attrName>ppt_w</p:attrName>
                                        </p:attrNameLst>
                                      </p:cBhvr>
                                    </p:anim>
                                    <p:anim by="(#ppt_w*0.50)" calcmode="lin" valueType="num">
                                      <p:cBhvr>
                                        <p:cTn id="47" dur="250" decel="50000" autoRev="1" fill="hold">
                                          <p:stCondLst>
                                            <p:cond delay="0"/>
                                          </p:stCondLst>
                                        </p:cTn>
                                        <p:tgtEl>
                                          <p:spTgt spid="47"/>
                                        </p:tgtEl>
                                        <p:attrNameLst>
                                          <p:attrName>ppt_x</p:attrName>
                                        </p:attrNameLst>
                                      </p:cBhvr>
                                    </p:anim>
                                    <p:anim from="(-#ppt_h/2)" to="(#ppt_y)" calcmode="lin" valueType="num">
                                      <p:cBhvr>
                                        <p:cTn id="48" dur="500" fill="hold">
                                          <p:stCondLst>
                                            <p:cond delay="0"/>
                                          </p:stCondLst>
                                        </p:cTn>
                                        <p:tgtEl>
                                          <p:spTgt spid="47"/>
                                        </p:tgtEl>
                                        <p:attrNameLst>
                                          <p:attrName>ppt_y</p:attrName>
                                        </p:attrNameLst>
                                      </p:cBhvr>
                                    </p:anim>
                                    <p:animRot by="21600000">
                                      <p:cBhvr>
                                        <p:cTn id="49" dur="500" fill="hold">
                                          <p:stCondLst>
                                            <p:cond delay="0"/>
                                          </p:stCondLst>
                                        </p:cTn>
                                        <p:tgtEl>
                                          <p:spTgt spid="47"/>
                                        </p:tgtEl>
                                        <p:attrNameLst>
                                          <p:attrName>r</p:attrName>
                                        </p:attrNameLst>
                                      </p:cBhvr>
                                    </p:animRot>
                                  </p:childTnLst>
                                </p:cTn>
                              </p:par>
                            </p:childTnLst>
                          </p:cTn>
                        </p:par>
                        <p:par>
                          <p:cTn id="50" fill="hold">
                            <p:stCondLst>
                              <p:cond delay="2225"/>
                            </p:stCondLst>
                            <p:childTnLst>
                              <p:par>
                                <p:cTn id="51" presetID="22" presetClass="entr" presetSubtype="1" fill="hold" grpId="0" nodeType="after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wipe(up)">
                                      <p:cBhvr>
                                        <p:cTn id="53" dur="500"/>
                                        <p:tgtEl>
                                          <p:spTgt spid="68"/>
                                        </p:tgtEl>
                                      </p:cBhvr>
                                    </p:animEffect>
                                  </p:childTnLst>
                                </p:cTn>
                              </p:par>
                              <p:par>
                                <p:cTn id="54" presetID="22" presetClass="entr" presetSubtype="1" fill="hold" grpId="0" nodeType="withEffect">
                                  <p:stCondLst>
                                    <p:cond delay="0"/>
                                  </p:stCondLst>
                                  <p:childTnLst>
                                    <p:set>
                                      <p:cBhvr>
                                        <p:cTn id="55" dur="1" fill="hold">
                                          <p:stCondLst>
                                            <p:cond delay="0"/>
                                          </p:stCondLst>
                                        </p:cTn>
                                        <p:tgtEl>
                                          <p:spTgt spid="69"/>
                                        </p:tgtEl>
                                        <p:attrNameLst>
                                          <p:attrName>style.visibility</p:attrName>
                                        </p:attrNameLst>
                                      </p:cBhvr>
                                      <p:to>
                                        <p:strVal val="visible"/>
                                      </p:to>
                                    </p:set>
                                    <p:animEffect transition="in" filter="wipe(up)">
                                      <p:cBhvr>
                                        <p:cTn id="56" dur="500"/>
                                        <p:tgtEl>
                                          <p:spTgt spid="69"/>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70"/>
                                        </p:tgtEl>
                                        <p:attrNameLst>
                                          <p:attrName>style.visibility</p:attrName>
                                        </p:attrNameLst>
                                      </p:cBhvr>
                                      <p:to>
                                        <p:strVal val="visible"/>
                                      </p:to>
                                    </p:set>
                                    <p:animEffect transition="in" filter="wipe(up)">
                                      <p:cBhvr>
                                        <p:cTn id="59" dur="500"/>
                                        <p:tgtEl>
                                          <p:spTgt spid="70"/>
                                        </p:tgtEl>
                                      </p:cBhvr>
                                    </p:animEffect>
                                  </p:childTnLst>
                                </p:cTn>
                              </p:par>
                            </p:childTnLst>
                          </p:cTn>
                        </p:par>
                        <p:par>
                          <p:cTn id="60" fill="hold">
                            <p:stCondLst>
                              <p:cond delay="2725"/>
                            </p:stCondLst>
                            <p:childTnLst>
                              <p:par>
                                <p:cTn id="61" presetID="56" presetClass="entr" presetSubtype="0" fill="hold" grpId="0" nodeType="afterEffect">
                                  <p:stCondLst>
                                    <p:cond delay="0"/>
                                  </p:stCondLst>
                                  <p:iterate type="lt">
                                    <p:tmPct val="10000"/>
                                  </p:iterate>
                                  <p:childTnLst>
                                    <p:set>
                                      <p:cBhvr>
                                        <p:cTn id="62" dur="1" fill="hold">
                                          <p:stCondLst>
                                            <p:cond delay="0"/>
                                          </p:stCondLst>
                                        </p:cTn>
                                        <p:tgtEl>
                                          <p:spTgt spid="64"/>
                                        </p:tgtEl>
                                        <p:attrNameLst>
                                          <p:attrName>style.visibility</p:attrName>
                                        </p:attrNameLst>
                                      </p:cBhvr>
                                      <p:to>
                                        <p:strVal val="visible"/>
                                      </p:to>
                                    </p:set>
                                    <p:anim by="(-#ppt_w*2)" calcmode="lin" valueType="num">
                                      <p:cBhvr rctx="PPT">
                                        <p:cTn id="63" dur="250" autoRev="1" fill="hold">
                                          <p:stCondLst>
                                            <p:cond delay="0"/>
                                          </p:stCondLst>
                                        </p:cTn>
                                        <p:tgtEl>
                                          <p:spTgt spid="64"/>
                                        </p:tgtEl>
                                        <p:attrNameLst>
                                          <p:attrName>ppt_w</p:attrName>
                                        </p:attrNameLst>
                                      </p:cBhvr>
                                    </p:anim>
                                    <p:anim by="(#ppt_w*0.50)" calcmode="lin" valueType="num">
                                      <p:cBhvr>
                                        <p:cTn id="64" dur="250" decel="50000" autoRev="1" fill="hold">
                                          <p:stCondLst>
                                            <p:cond delay="0"/>
                                          </p:stCondLst>
                                        </p:cTn>
                                        <p:tgtEl>
                                          <p:spTgt spid="64"/>
                                        </p:tgtEl>
                                        <p:attrNameLst>
                                          <p:attrName>ppt_x</p:attrName>
                                        </p:attrNameLst>
                                      </p:cBhvr>
                                    </p:anim>
                                    <p:anim from="(-#ppt_h/2)" to="(#ppt_y)" calcmode="lin" valueType="num">
                                      <p:cBhvr>
                                        <p:cTn id="65" dur="500" fill="hold">
                                          <p:stCondLst>
                                            <p:cond delay="0"/>
                                          </p:stCondLst>
                                        </p:cTn>
                                        <p:tgtEl>
                                          <p:spTgt spid="64"/>
                                        </p:tgtEl>
                                        <p:attrNameLst>
                                          <p:attrName>ppt_y</p:attrName>
                                        </p:attrNameLst>
                                      </p:cBhvr>
                                    </p:anim>
                                    <p:animRot by="21600000">
                                      <p:cBhvr>
                                        <p:cTn id="66" dur="500" fill="hold">
                                          <p:stCondLst>
                                            <p:cond delay="0"/>
                                          </p:stCondLst>
                                        </p:cTn>
                                        <p:tgtEl>
                                          <p:spTgt spid="64"/>
                                        </p:tgtEl>
                                        <p:attrNameLst>
                                          <p:attrName>r</p:attrName>
                                        </p:attrNameLst>
                                      </p:cBhvr>
                                    </p:animRot>
                                  </p:childTnLst>
                                </p:cTn>
                              </p:par>
                              <p:par>
                                <p:cTn id="67" presetID="56" presetClass="entr" presetSubtype="0" fill="hold" grpId="0" nodeType="withEffect">
                                  <p:stCondLst>
                                    <p:cond delay="0"/>
                                  </p:stCondLst>
                                  <p:iterate type="lt">
                                    <p:tmPct val="10000"/>
                                  </p:iterate>
                                  <p:childTnLst>
                                    <p:set>
                                      <p:cBhvr>
                                        <p:cTn id="68" dur="1" fill="hold">
                                          <p:stCondLst>
                                            <p:cond delay="0"/>
                                          </p:stCondLst>
                                        </p:cTn>
                                        <p:tgtEl>
                                          <p:spTgt spid="65"/>
                                        </p:tgtEl>
                                        <p:attrNameLst>
                                          <p:attrName>style.visibility</p:attrName>
                                        </p:attrNameLst>
                                      </p:cBhvr>
                                      <p:to>
                                        <p:strVal val="visible"/>
                                      </p:to>
                                    </p:set>
                                    <p:anim by="(-#ppt_w*2)" calcmode="lin" valueType="num">
                                      <p:cBhvr rctx="PPT">
                                        <p:cTn id="69" dur="250" autoRev="1" fill="hold">
                                          <p:stCondLst>
                                            <p:cond delay="0"/>
                                          </p:stCondLst>
                                        </p:cTn>
                                        <p:tgtEl>
                                          <p:spTgt spid="65"/>
                                        </p:tgtEl>
                                        <p:attrNameLst>
                                          <p:attrName>ppt_w</p:attrName>
                                        </p:attrNameLst>
                                      </p:cBhvr>
                                    </p:anim>
                                    <p:anim by="(#ppt_w*0.50)" calcmode="lin" valueType="num">
                                      <p:cBhvr>
                                        <p:cTn id="70" dur="250" decel="50000" autoRev="1" fill="hold">
                                          <p:stCondLst>
                                            <p:cond delay="0"/>
                                          </p:stCondLst>
                                        </p:cTn>
                                        <p:tgtEl>
                                          <p:spTgt spid="65"/>
                                        </p:tgtEl>
                                        <p:attrNameLst>
                                          <p:attrName>ppt_x</p:attrName>
                                        </p:attrNameLst>
                                      </p:cBhvr>
                                    </p:anim>
                                    <p:anim from="(-#ppt_h/2)" to="(#ppt_y)" calcmode="lin" valueType="num">
                                      <p:cBhvr>
                                        <p:cTn id="71" dur="500" fill="hold">
                                          <p:stCondLst>
                                            <p:cond delay="0"/>
                                          </p:stCondLst>
                                        </p:cTn>
                                        <p:tgtEl>
                                          <p:spTgt spid="65"/>
                                        </p:tgtEl>
                                        <p:attrNameLst>
                                          <p:attrName>ppt_y</p:attrName>
                                        </p:attrNameLst>
                                      </p:cBhvr>
                                    </p:anim>
                                    <p:animRot by="21600000">
                                      <p:cBhvr>
                                        <p:cTn id="72" dur="500" fill="hold">
                                          <p:stCondLst>
                                            <p:cond delay="0"/>
                                          </p:stCondLst>
                                        </p:cTn>
                                        <p:tgtEl>
                                          <p:spTgt spid="65"/>
                                        </p:tgtEl>
                                        <p:attrNameLst>
                                          <p:attrName>r</p:attrName>
                                        </p:attrNameLst>
                                      </p:cBhvr>
                                    </p:animRot>
                                  </p:childTnLst>
                                </p:cTn>
                              </p:par>
                              <p:par>
                                <p:cTn id="73" presetID="56" presetClass="entr" presetSubtype="0" fill="hold" grpId="0" nodeType="withEffect">
                                  <p:stCondLst>
                                    <p:cond delay="0"/>
                                  </p:stCondLst>
                                  <p:iterate type="lt">
                                    <p:tmPct val="10000"/>
                                  </p:iterate>
                                  <p:childTnLst>
                                    <p:set>
                                      <p:cBhvr>
                                        <p:cTn id="74" dur="1" fill="hold">
                                          <p:stCondLst>
                                            <p:cond delay="0"/>
                                          </p:stCondLst>
                                        </p:cTn>
                                        <p:tgtEl>
                                          <p:spTgt spid="66"/>
                                        </p:tgtEl>
                                        <p:attrNameLst>
                                          <p:attrName>style.visibility</p:attrName>
                                        </p:attrNameLst>
                                      </p:cBhvr>
                                      <p:to>
                                        <p:strVal val="visible"/>
                                      </p:to>
                                    </p:set>
                                    <p:anim by="(-#ppt_w*2)" calcmode="lin" valueType="num">
                                      <p:cBhvr rctx="PPT">
                                        <p:cTn id="75" dur="250" autoRev="1" fill="hold">
                                          <p:stCondLst>
                                            <p:cond delay="0"/>
                                          </p:stCondLst>
                                        </p:cTn>
                                        <p:tgtEl>
                                          <p:spTgt spid="66"/>
                                        </p:tgtEl>
                                        <p:attrNameLst>
                                          <p:attrName>ppt_w</p:attrName>
                                        </p:attrNameLst>
                                      </p:cBhvr>
                                    </p:anim>
                                    <p:anim by="(#ppt_w*0.50)" calcmode="lin" valueType="num">
                                      <p:cBhvr>
                                        <p:cTn id="76" dur="250" decel="50000" autoRev="1" fill="hold">
                                          <p:stCondLst>
                                            <p:cond delay="0"/>
                                          </p:stCondLst>
                                        </p:cTn>
                                        <p:tgtEl>
                                          <p:spTgt spid="66"/>
                                        </p:tgtEl>
                                        <p:attrNameLst>
                                          <p:attrName>ppt_x</p:attrName>
                                        </p:attrNameLst>
                                      </p:cBhvr>
                                    </p:anim>
                                    <p:anim from="(-#ppt_h/2)" to="(#ppt_y)" calcmode="lin" valueType="num">
                                      <p:cBhvr>
                                        <p:cTn id="77" dur="500" fill="hold">
                                          <p:stCondLst>
                                            <p:cond delay="0"/>
                                          </p:stCondLst>
                                        </p:cTn>
                                        <p:tgtEl>
                                          <p:spTgt spid="66"/>
                                        </p:tgtEl>
                                        <p:attrNameLst>
                                          <p:attrName>ppt_y</p:attrName>
                                        </p:attrNameLst>
                                      </p:cBhvr>
                                    </p:anim>
                                    <p:animRot by="21600000">
                                      <p:cBhvr>
                                        <p:cTn id="78" dur="500" fill="hold">
                                          <p:stCondLst>
                                            <p:cond delay="0"/>
                                          </p:stCondLst>
                                        </p:cTn>
                                        <p:tgtEl>
                                          <p:spTgt spid="6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47" grpId="0"/>
      <p:bldP spid="22" grpId="0"/>
      <p:bldP spid="27" grpId="0"/>
      <p:bldP spid="64" grpId="0"/>
      <p:bldP spid="65" grpId="0"/>
      <p:bldP spid="66" grpId="0"/>
      <p:bldP spid="68" grpId="0" animBg="1"/>
      <p:bldP spid="69" grpId="0" animBg="1"/>
      <p:bldP spid="7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26"/>
          <p:cNvSpPr txBox="1"/>
          <p:nvPr/>
        </p:nvSpPr>
        <p:spPr>
          <a:xfrm>
            <a:off x="10609990" y="8097091"/>
            <a:ext cx="877163" cy="369332"/>
          </a:xfrm>
          <a:prstGeom prst="rect">
            <a:avLst/>
          </a:prstGeom>
          <a:noFill/>
        </p:spPr>
        <p:txBody>
          <a:bodyPr wrap="none" rtlCol="0">
            <a:spAutoFit/>
          </a:bodyPr>
          <a:lstStyle/>
          <a:p>
            <a:r>
              <a:rPr lang="zh-CN" altLang="en-US" dirty="0"/>
              <a:t>延时符</a:t>
            </a:r>
          </a:p>
        </p:txBody>
      </p:sp>
      <p:sp>
        <p:nvSpPr>
          <p:cNvPr id="20" name="TextBox 54"/>
          <p:cNvSpPr txBox="1"/>
          <p:nvPr/>
        </p:nvSpPr>
        <p:spPr>
          <a:xfrm>
            <a:off x="615626" y="945882"/>
            <a:ext cx="2630017"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zh-CN" altLang="en-US" sz="2400" b="1" dirty="0">
                <a:solidFill>
                  <a:srgbClr val="0070C0"/>
                </a:solidFill>
                <a:latin typeface="微软雅黑" panose="020B0503020204020204" pitchFamily="34" charset="-122"/>
                <a:ea typeface="微软雅黑" panose="020B0503020204020204" pitchFamily="34" charset="-122"/>
                <a:sym typeface="+mn-ea"/>
              </a:rPr>
              <a:t>物</a:t>
            </a:r>
            <a:r>
              <a:rPr lang="zh-CN" altLang="en-US" sz="2400" b="1" dirty="0" smtClean="0">
                <a:solidFill>
                  <a:srgbClr val="0070C0"/>
                </a:solidFill>
                <a:latin typeface="微软雅黑" panose="020B0503020204020204" pitchFamily="34" charset="-122"/>
                <a:ea typeface="微软雅黑" panose="020B0503020204020204" pitchFamily="34" charset="-122"/>
                <a:sym typeface="+mn-ea"/>
              </a:rPr>
              <a:t>联网的安全架构</a:t>
            </a:r>
            <a:endParaRPr lang="zh-CN" altLang="en-US" sz="2400" b="1" dirty="0">
              <a:solidFill>
                <a:srgbClr val="0070C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4252" r="52717" b="67937"/>
          <a:stretch/>
        </p:blipFill>
        <p:spPr>
          <a:xfrm>
            <a:off x="325993" y="1843314"/>
            <a:ext cx="3796063" cy="4049485"/>
          </a:xfrm>
          <a:prstGeom prst="rect">
            <a:avLst/>
          </a:prstGeom>
        </p:spPr>
      </p:pic>
      <p:pic>
        <p:nvPicPr>
          <p:cNvPr id="27" name="图片 26"/>
          <p:cNvPicPr>
            <a:picLocks noChangeAspect="1"/>
          </p:cNvPicPr>
          <p:nvPr/>
        </p:nvPicPr>
        <p:blipFill rotWithShape="1">
          <a:blip r:embed="rId3" cstate="print">
            <a:extLst>
              <a:ext uri="{28A0092B-C50C-407E-A947-70E740481C1C}">
                <a14:useLocalDpi xmlns:a14="http://schemas.microsoft.com/office/drawing/2010/main" val="0"/>
              </a:ext>
            </a:extLst>
          </a:blip>
          <a:srcRect l="47355" b="67937"/>
          <a:stretch/>
        </p:blipFill>
        <p:spPr>
          <a:xfrm>
            <a:off x="4122058" y="1843313"/>
            <a:ext cx="4644423" cy="4049485"/>
          </a:xfrm>
          <a:prstGeom prst="rect">
            <a:avLst/>
          </a:prstGeom>
        </p:spPr>
      </p:pic>
      <p:grpSp>
        <p:nvGrpSpPr>
          <p:cNvPr id="10" name="组合 9">
            <a:extLst>
              <a:ext uri="{FF2B5EF4-FFF2-40B4-BE49-F238E27FC236}">
                <a16:creationId xmlns:a16="http://schemas.microsoft.com/office/drawing/2014/main" xmlns="" id="{5933EB30-D7B2-4693-8F06-BDBF7D2371BF}"/>
              </a:ext>
            </a:extLst>
          </p:cNvPr>
          <p:cNvGrpSpPr/>
          <p:nvPr/>
        </p:nvGrpSpPr>
        <p:grpSpPr>
          <a:xfrm>
            <a:off x="199228" y="353544"/>
            <a:ext cx="4329229" cy="466490"/>
            <a:chOff x="199226" y="353544"/>
            <a:chExt cx="4329229" cy="466490"/>
          </a:xfrm>
        </p:grpSpPr>
        <p:sp>
          <p:nvSpPr>
            <p:cNvPr id="11" name="Freeform 5">
              <a:extLst>
                <a:ext uri="{FF2B5EF4-FFF2-40B4-BE49-F238E27FC236}">
                  <a16:creationId xmlns:a16="http://schemas.microsoft.com/office/drawing/2014/main" xmlns="" id="{A6136DCE-D38C-436D-BD81-A64F62FAD772}"/>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2" name="Freeform 6">
              <a:extLst>
                <a:ext uri="{FF2B5EF4-FFF2-40B4-BE49-F238E27FC236}">
                  <a16:creationId xmlns:a16="http://schemas.microsoft.com/office/drawing/2014/main" xmlns="" id="{6A7EE97A-0CD3-4038-8453-A2739C3D327E}"/>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3" name="Freeform 7">
              <a:extLst>
                <a:ext uri="{FF2B5EF4-FFF2-40B4-BE49-F238E27FC236}">
                  <a16:creationId xmlns:a16="http://schemas.microsoft.com/office/drawing/2014/main" xmlns="" id="{393AC9E9-703B-43AB-8FC3-5256C3D53B2C}"/>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4" name="TextBox 54">
              <a:extLst>
                <a:ext uri="{FF2B5EF4-FFF2-40B4-BE49-F238E27FC236}">
                  <a16:creationId xmlns:a16="http://schemas.microsoft.com/office/drawing/2014/main" xmlns="" id="{15CD5890-984D-45E4-A348-CEB228DA772E}"/>
                </a:ext>
              </a:extLst>
            </p:cNvPr>
            <p:cNvSpPr txBox="1"/>
            <p:nvPr/>
          </p:nvSpPr>
          <p:spPr>
            <a:xfrm>
              <a:off x="615627" y="364150"/>
              <a:ext cx="3912828"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9.5 </a:t>
              </a:r>
              <a:r>
                <a:rPr lang="zh-CN" altLang="en-US" sz="24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物</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联网的安全体系结构</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63145061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26"/>
          <p:cNvSpPr txBox="1"/>
          <p:nvPr/>
        </p:nvSpPr>
        <p:spPr>
          <a:xfrm>
            <a:off x="10609990" y="8097091"/>
            <a:ext cx="877163" cy="369332"/>
          </a:xfrm>
          <a:prstGeom prst="rect">
            <a:avLst/>
          </a:prstGeom>
          <a:noFill/>
        </p:spPr>
        <p:txBody>
          <a:bodyPr wrap="none" rtlCol="0">
            <a:spAutoFit/>
          </a:bodyPr>
          <a:lstStyle/>
          <a:p>
            <a:r>
              <a:rPr lang="zh-CN" altLang="en-US" dirty="0"/>
              <a:t>延时符</a:t>
            </a:r>
          </a:p>
        </p:txBody>
      </p:sp>
      <p:sp>
        <p:nvSpPr>
          <p:cNvPr id="20" name="TextBox 54"/>
          <p:cNvSpPr txBox="1"/>
          <p:nvPr/>
        </p:nvSpPr>
        <p:spPr>
          <a:xfrm>
            <a:off x="615626" y="945882"/>
            <a:ext cx="2630017"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zh-CN" altLang="en-US" sz="2400" b="1" dirty="0">
                <a:solidFill>
                  <a:srgbClr val="0070C0"/>
                </a:solidFill>
                <a:latin typeface="微软雅黑" panose="020B0503020204020204" pitchFamily="34" charset="-122"/>
                <a:ea typeface="微软雅黑" panose="020B0503020204020204" pitchFamily="34" charset="-122"/>
                <a:sym typeface="+mn-ea"/>
              </a:rPr>
              <a:t>物</a:t>
            </a:r>
            <a:r>
              <a:rPr lang="zh-CN" altLang="en-US" sz="2400" b="1" dirty="0" smtClean="0">
                <a:solidFill>
                  <a:srgbClr val="0070C0"/>
                </a:solidFill>
                <a:latin typeface="微软雅黑" panose="020B0503020204020204" pitchFamily="34" charset="-122"/>
                <a:ea typeface="微软雅黑" panose="020B0503020204020204" pitchFamily="34" charset="-122"/>
                <a:sym typeface="+mn-ea"/>
              </a:rPr>
              <a:t>联网的安全架构</a:t>
            </a:r>
            <a:endParaRPr lang="zh-CN" altLang="en-US" sz="2400" b="1" dirty="0">
              <a:solidFill>
                <a:srgbClr val="0070C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4249" t="32169" r="53065" b="23174"/>
          <a:stretch/>
        </p:blipFill>
        <p:spPr>
          <a:xfrm>
            <a:off x="429509" y="1527614"/>
            <a:ext cx="3532891" cy="5291124"/>
          </a:xfrm>
          <a:prstGeom prst="rect">
            <a:avLst/>
          </a:prstGeom>
        </p:spPr>
      </p:pic>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46497" t="32169" b="23174"/>
          <a:stretch/>
        </p:blipFill>
        <p:spPr>
          <a:xfrm>
            <a:off x="3962400" y="1527614"/>
            <a:ext cx="4428195" cy="5291124"/>
          </a:xfrm>
          <a:prstGeom prst="rect">
            <a:avLst/>
          </a:prstGeom>
        </p:spPr>
      </p:pic>
      <p:grpSp>
        <p:nvGrpSpPr>
          <p:cNvPr id="11" name="组合 10">
            <a:extLst>
              <a:ext uri="{FF2B5EF4-FFF2-40B4-BE49-F238E27FC236}">
                <a16:creationId xmlns:a16="http://schemas.microsoft.com/office/drawing/2014/main" xmlns="" id="{5933EB30-D7B2-4693-8F06-BDBF7D2371BF}"/>
              </a:ext>
            </a:extLst>
          </p:cNvPr>
          <p:cNvGrpSpPr/>
          <p:nvPr/>
        </p:nvGrpSpPr>
        <p:grpSpPr>
          <a:xfrm>
            <a:off x="199228" y="353544"/>
            <a:ext cx="4329229" cy="466490"/>
            <a:chOff x="199226" y="353544"/>
            <a:chExt cx="4329229" cy="466490"/>
          </a:xfrm>
        </p:grpSpPr>
        <p:sp>
          <p:nvSpPr>
            <p:cNvPr id="12" name="Freeform 5">
              <a:extLst>
                <a:ext uri="{FF2B5EF4-FFF2-40B4-BE49-F238E27FC236}">
                  <a16:creationId xmlns:a16="http://schemas.microsoft.com/office/drawing/2014/main" xmlns="" id="{A6136DCE-D38C-436D-BD81-A64F62FAD772}"/>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3" name="Freeform 6">
              <a:extLst>
                <a:ext uri="{FF2B5EF4-FFF2-40B4-BE49-F238E27FC236}">
                  <a16:creationId xmlns:a16="http://schemas.microsoft.com/office/drawing/2014/main" xmlns="" id="{6A7EE97A-0CD3-4038-8453-A2739C3D327E}"/>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4" name="Freeform 7">
              <a:extLst>
                <a:ext uri="{FF2B5EF4-FFF2-40B4-BE49-F238E27FC236}">
                  <a16:creationId xmlns:a16="http://schemas.microsoft.com/office/drawing/2014/main" xmlns="" id="{393AC9E9-703B-43AB-8FC3-5256C3D53B2C}"/>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5" name="TextBox 54">
              <a:extLst>
                <a:ext uri="{FF2B5EF4-FFF2-40B4-BE49-F238E27FC236}">
                  <a16:creationId xmlns:a16="http://schemas.microsoft.com/office/drawing/2014/main" xmlns="" id="{15CD5890-984D-45E4-A348-CEB228DA772E}"/>
                </a:ext>
              </a:extLst>
            </p:cNvPr>
            <p:cNvSpPr txBox="1"/>
            <p:nvPr/>
          </p:nvSpPr>
          <p:spPr>
            <a:xfrm>
              <a:off x="615627" y="364150"/>
              <a:ext cx="3912828"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9.5 </a:t>
              </a:r>
              <a:r>
                <a:rPr lang="zh-CN" altLang="en-US" sz="24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物</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联网的安全体系结构</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54049666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26"/>
          <p:cNvSpPr txBox="1"/>
          <p:nvPr/>
        </p:nvSpPr>
        <p:spPr>
          <a:xfrm>
            <a:off x="10609990" y="8097091"/>
            <a:ext cx="877163" cy="369332"/>
          </a:xfrm>
          <a:prstGeom prst="rect">
            <a:avLst/>
          </a:prstGeom>
          <a:noFill/>
        </p:spPr>
        <p:txBody>
          <a:bodyPr wrap="none" rtlCol="0">
            <a:spAutoFit/>
          </a:bodyPr>
          <a:lstStyle/>
          <a:p>
            <a:r>
              <a:rPr lang="zh-CN" altLang="en-US" dirty="0"/>
              <a:t>延时符</a:t>
            </a:r>
          </a:p>
        </p:txBody>
      </p:sp>
      <p:sp>
        <p:nvSpPr>
          <p:cNvPr id="20" name="TextBox 54"/>
          <p:cNvSpPr txBox="1"/>
          <p:nvPr/>
        </p:nvSpPr>
        <p:spPr>
          <a:xfrm>
            <a:off x="615626" y="945882"/>
            <a:ext cx="2630017"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zh-CN" altLang="en-US" sz="2400" b="1" dirty="0">
                <a:solidFill>
                  <a:srgbClr val="0070C0"/>
                </a:solidFill>
                <a:latin typeface="微软雅黑" panose="020B0503020204020204" pitchFamily="34" charset="-122"/>
                <a:ea typeface="微软雅黑" panose="020B0503020204020204" pitchFamily="34" charset="-122"/>
                <a:sym typeface="+mn-ea"/>
              </a:rPr>
              <a:t>物</a:t>
            </a:r>
            <a:r>
              <a:rPr lang="zh-CN" altLang="en-US" sz="2400" b="1" dirty="0" smtClean="0">
                <a:solidFill>
                  <a:srgbClr val="0070C0"/>
                </a:solidFill>
                <a:latin typeface="微软雅黑" panose="020B0503020204020204" pitchFamily="34" charset="-122"/>
                <a:ea typeface="微软雅黑" panose="020B0503020204020204" pitchFamily="34" charset="-122"/>
                <a:sym typeface="+mn-ea"/>
              </a:rPr>
              <a:t>联网的安全架构</a:t>
            </a:r>
            <a:endParaRPr lang="zh-CN" altLang="en-US" sz="2400" b="1" dirty="0">
              <a:solidFill>
                <a:srgbClr val="0070C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4553" t="76825" r="53136"/>
          <a:stretch/>
        </p:blipFill>
        <p:spPr>
          <a:xfrm>
            <a:off x="394706" y="2235200"/>
            <a:ext cx="3785408" cy="2968172"/>
          </a:xfrm>
          <a:prstGeom prst="rect">
            <a:avLst/>
          </a:prstGeom>
        </p:spPr>
      </p:pic>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46783" t="76825"/>
          <a:stretch/>
        </p:blipFill>
        <p:spPr>
          <a:xfrm>
            <a:off x="4180114" y="2235200"/>
            <a:ext cx="4761139" cy="2968172"/>
          </a:xfrm>
          <a:prstGeom prst="rect">
            <a:avLst/>
          </a:prstGeom>
        </p:spPr>
      </p:pic>
      <p:grpSp>
        <p:nvGrpSpPr>
          <p:cNvPr id="11" name="组合 10">
            <a:extLst>
              <a:ext uri="{FF2B5EF4-FFF2-40B4-BE49-F238E27FC236}">
                <a16:creationId xmlns:a16="http://schemas.microsoft.com/office/drawing/2014/main" xmlns="" id="{5933EB30-D7B2-4693-8F06-BDBF7D2371BF}"/>
              </a:ext>
            </a:extLst>
          </p:cNvPr>
          <p:cNvGrpSpPr/>
          <p:nvPr/>
        </p:nvGrpSpPr>
        <p:grpSpPr>
          <a:xfrm>
            <a:off x="199228" y="353544"/>
            <a:ext cx="4329229" cy="466490"/>
            <a:chOff x="199226" y="353544"/>
            <a:chExt cx="4329229" cy="466490"/>
          </a:xfrm>
        </p:grpSpPr>
        <p:sp>
          <p:nvSpPr>
            <p:cNvPr id="12" name="Freeform 5">
              <a:extLst>
                <a:ext uri="{FF2B5EF4-FFF2-40B4-BE49-F238E27FC236}">
                  <a16:creationId xmlns:a16="http://schemas.microsoft.com/office/drawing/2014/main" xmlns="" id="{A6136DCE-D38C-436D-BD81-A64F62FAD772}"/>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3" name="Freeform 6">
              <a:extLst>
                <a:ext uri="{FF2B5EF4-FFF2-40B4-BE49-F238E27FC236}">
                  <a16:creationId xmlns:a16="http://schemas.microsoft.com/office/drawing/2014/main" xmlns="" id="{6A7EE97A-0CD3-4038-8453-A2739C3D327E}"/>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4" name="Freeform 7">
              <a:extLst>
                <a:ext uri="{FF2B5EF4-FFF2-40B4-BE49-F238E27FC236}">
                  <a16:creationId xmlns:a16="http://schemas.microsoft.com/office/drawing/2014/main" xmlns="" id="{393AC9E9-703B-43AB-8FC3-5256C3D53B2C}"/>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5" name="TextBox 54">
              <a:extLst>
                <a:ext uri="{FF2B5EF4-FFF2-40B4-BE49-F238E27FC236}">
                  <a16:creationId xmlns:a16="http://schemas.microsoft.com/office/drawing/2014/main" xmlns="" id="{15CD5890-984D-45E4-A348-CEB228DA772E}"/>
                </a:ext>
              </a:extLst>
            </p:cNvPr>
            <p:cNvSpPr txBox="1"/>
            <p:nvPr/>
          </p:nvSpPr>
          <p:spPr>
            <a:xfrm>
              <a:off x="615627" y="364150"/>
              <a:ext cx="3912828"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9.5 </a:t>
              </a:r>
              <a:r>
                <a:rPr lang="zh-CN" altLang="en-US" sz="24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物</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联网的安全体系结构</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28906184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820036"/>
            <a:ext cx="7886700" cy="870655"/>
          </a:xfrm>
        </p:spPr>
        <p:txBody>
          <a:bodyPr/>
          <a:lstStyle/>
          <a:p>
            <a:r>
              <a:rPr lang="en-US" altLang="zh-CN" dirty="0" err="1"/>
              <a:t>WannaCry</a:t>
            </a:r>
            <a:endParaRPr lang="zh-CN" altLang="en-US" dirty="0"/>
          </a:p>
        </p:txBody>
      </p:sp>
      <p:sp>
        <p:nvSpPr>
          <p:cNvPr id="3" name="内容占位符 2"/>
          <p:cNvSpPr>
            <a:spLocks noGrp="1"/>
          </p:cNvSpPr>
          <p:nvPr>
            <p:ph idx="1"/>
          </p:nvPr>
        </p:nvSpPr>
        <p:spPr/>
        <p:txBody>
          <a:bodyPr>
            <a:normAutofit fontScale="92500"/>
          </a:bodyPr>
          <a:lstStyle/>
          <a:p>
            <a:r>
              <a:rPr lang="en-US" altLang="zh-CN" dirty="0" err="1"/>
              <a:t>WannaCrypt</a:t>
            </a:r>
            <a:r>
              <a:rPr lang="zh-CN" altLang="en-US" dirty="0"/>
              <a:t>、</a:t>
            </a:r>
            <a:r>
              <a:rPr lang="en-US" altLang="zh-CN" dirty="0"/>
              <a:t>WanaCrypt0r 2.0</a:t>
            </a:r>
            <a:r>
              <a:rPr lang="zh-CN" altLang="en-US" dirty="0"/>
              <a:t>、</a:t>
            </a:r>
            <a:r>
              <a:rPr lang="en-US" altLang="zh-CN" dirty="0" err="1"/>
              <a:t>Wanna</a:t>
            </a:r>
            <a:r>
              <a:rPr lang="en-US" altLang="zh-CN" dirty="0"/>
              <a:t> </a:t>
            </a:r>
            <a:r>
              <a:rPr lang="en-US" altLang="zh-CN" dirty="0" err="1"/>
              <a:t>Decryptor</a:t>
            </a:r>
            <a:endParaRPr lang="en-US" altLang="zh-CN" dirty="0"/>
          </a:p>
          <a:p>
            <a:pPr lvl="1"/>
            <a:r>
              <a:rPr lang="zh-CN" altLang="en-US" dirty="0"/>
              <a:t>一种利用</a:t>
            </a:r>
            <a:r>
              <a:rPr lang="en-US" altLang="zh-CN" dirty="0"/>
              <a:t>NSA</a:t>
            </a:r>
            <a:r>
              <a:rPr lang="zh-CN" altLang="en-US" dirty="0"/>
              <a:t>的</a:t>
            </a:r>
            <a:r>
              <a:rPr lang="zh-CN" altLang="en-US" dirty="0">
                <a:solidFill>
                  <a:srgbClr val="0070C0"/>
                </a:solidFill>
              </a:rPr>
              <a:t>“永恒之蓝”（</a:t>
            </a:r>
            <a:r>
              <a:rPr lang="en-US" altLang="zh-CN" dirty="0" err="1">
                <a:solidFill>
                  <a:srgbClr val="0070C0"/>
                </a:solidFill>
              </a:rPr>
              <a:t>EternalBlue</a:t>
            </a:r>
            <a:r>
              <a:rPr lang="zh-CN" altLang="en-US" dirty="0">
                <a:solidFill>
                  <a:srgbClr val="0070C0"/>
                </a:solidFill>
              </a:rPr>
              <a:t>）</a:t>
            </a:r>
            <a:r>
              <a:rPr lang="zh-CN" altLang="en-US" dirty="0" smtClean="0"/>
              <a:t>漏洞，通过</a:t>
            </a:r>
            <a:r>
              <a:rPr lang="zh-CN" altLang="en-US" dirty="0"/>
              <a:t>互联网对全球运行</a:t>
            </a:r>
            <a:r>
              <a:rPr lang="en-US" altLang="zh-CN" dirty="0"/>
              <a:t>Windows</a:t>
            </a:r>
            <a:r>
              <a:rPr lang="zh-CN" altLang="en-US" dirty="0"/>
              <a:t>操作系统的计算机进行攻击的加密性勒索软件蠕虫（</a:t>
            </a:r>
            <a:r>
              <a:rPr lang="en-US" altLang="zh-CN" dirty="0"/>
              <a:t>Encrypting Ransomware Worm</a:t>
            </a:r>
            <a:r>
              <a:rPr lang="zh-CN" altLang="en-US" dirty="0"/>
              <a:t>）。</a:t>
            </a:r>
            <a:endParaRPr lang="en-US" altLang="zh-CN" dirty="0"/>
          </a:p>
          <a:p>
            <a:r>
              <a:rPr lang="zh-CN" altLang="en-US" dirty="0"/>
              <a:t>该病毒利用</a:t>
            </a:r>
            <a:r>
              <a:rPr lang="en-US" altLang="zh-CN" dirty="0">
                <a:solidFill>
                  <a:srgbClr val="FF0000"/>
                </a:solidFill>
              </a:rPr>
              <a:t>AES-128</a:t>
            </a:r>
            <a:r>
              <a:rPr lang="zh-CN" altLang="en-US" dirty="0"/>
              <a:t>和</a:t>
            </a:r>
            <a:r>
              <a:rPr lang="en-US" altLang="zh-CN" dirty="0">
                <a:solidFill>
                  <a:srgbClr val="FF0000"/>
                </a:solidFill>
              </a:rPr>
              <a:t>RSA</a:t>
            </a:r>
            <a:r>
              <a:rPr lang="zh-CN" altLang="en-US" dirty="0"/>
              <a:t>算法加密，使用</a:t>
            </a:r>
            <a:r>
              <a:rPr lang="en-US" altLang="zh-CN" dirty="0"/>
              <a:t>Tor</a:t>
            </a:r>
            <a:r>
              <a:rPr lang="zh-CN" altLang="en-US" dirty="0"/>
              <a:t>进行通讯。</a:t>
            </a:r>
            <a:endParaRPr lang="en-US" altLang="zh-CN" dirty="0"/>
          </a:p>
          <a:p>
            <a:r>
              <a:rPr lang="en-US" altLang="zh-CN" dirty="0"/>
              <a:t>Tor</a:t>
            </a:r>
            <a:r>
              <a:rPr lang="zh-CN" altLang="en-US" dirty="0"/>
              <a:t>（</a:t>
            </a:r>
            <a:r>
              <a:rPr lang="en-US" altLang="zh-CN" dirty="0"/>
              <a:t>The Onion Router</a:t>
            </a:r>
            <a:r>
              <a:rPr lang="zh-CN" altLang="en-US" dirty="0"/>
              <a:t>，洋葱路由器）</a:t>
            </a:r>
            <a:endParaRPr lang="en-US" altLang="zh-CN" dirty="0"/>
          </a:p>
          <a:p>
            <a:pPr lvl="1"/>
            <a:r>
              <a:rPr lang="zh-CN" altLang="en-US" dirty="0"/>
              <a:t>实现</a:t>
            </a:r>
            <a:r>
              <a:rPr lang="zh-CN" altLang="en-US" dirty="0">
                <a:solidFill>
                  <a:srgbClr val="FF0000"/>
                </a:solidFill>
              </a:rPr>
              <a:t>匿名通信</a:t>
            </a:r>
            <a:r>
              <a:rPr lang="zh-CN" altLang="en-US" dirty="0"/>
              <a:t>的自由软件。</a:t>
            </a:r>
            <a:r>
              <a:rPr lang="en-US" altLang="zh-CN" dirty="0"/>
              <a:t>Tor</a:t>
            </a:r>
            <a:r>
              <a:rPr lang="zh-CN" altLang="en-US" dirty="0"/>
              <a:t>是第二代洋葱路由的一种实现，用户通过</a:t>
            </a:r>
            <a:r>
              <a:rPr lang="en-US" altLang="zh-CN" dirty="0"/>
              <a:t>Tor</a:t>
            </a:r>
            <a:r>
              <a:rPr lang="zh-CN" altLang="en-US" dirty="0"/>
              <a:t>可以在因特网上进行</a:t>
            </a:r>
            <a:r>
              <a:rPr lang="zh-CN" altLang="en-US" dirty="0">
                <a:solidFill>
                  <a:srgbClr val="FF0000"/>
                </a:solidFill>
              </a:rPr>
              <a:t>匿名交流</a:t>
            </a:r>
            <a:r>
              <a:rPr lang="zh-CN" altLang="en-US" dirty="0"/>
              <a:t>。</a:t>
            </a:r>
            <a:endParaRPr lang="en-US" altLang="zh-CN" dirty="0"/>
          </a:p>
          <a:p>
            <a:pPr lvl="1"/>
            <a:r>
              <a:rPr lang="zh-CN" altLang="en-US" dirty="0"/>
              <a:t>最初该项目由美国海军研究实验室赞助。</a:t>
            </a:r>
          </a:p>
        </p:txBody>
      </p:sp>
      <p:grpSp>
        <p:nvGrpSpPr>
          <p:cNvPr id="11" name="组合 10">
            <a:extLst>
              <a:ext uri="{FF2B5EF4-FFF2-40B4-BE49-F238E27FC236}">
                <a16:creationId xmlns:a16="http://schemas.microsoft.com/office/drawing/2014/main" xmlns="" id="{D4D93DD5-EC26-4120-B76C-DBB24BFD2FEF}"/>
              </a:ext>
            </a:extLst>
          </p:cNvPr>
          <p:cNvGrpSpPr/>
          <p:nvPr/>
        </p:nvGrpSpPr>
        <p:grpSpPr>
          <a:xfrm>
            <a:off x="199228" y="353544"/>
            <a:ext cx="3185419" cy="466490"/>
            <a:chOff x="199226" y="353544"/>
            <a:chExt cx="3185419" cy="466490"/>
          </a:xfrm>
        </p:grpSpPr>
        <p:sp>
          <p:nvSpPr>
            <p:cNvPr id="12" name="Freeform 5">
              <a:extLst>
                <a:ext uri="{FF2B5EF4-FFF2-40B4-BE49-F238E27FC236}">
                  <a16:creationId xmlns:a16="http://schemas.microsoft.com/office/drawing/2014/main" xmlns="" id="{CF61CD33-BE4B-444D-A66F-CA8766ACB42D}"/>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3" name="Freeform 6">
              <a:extLst>
                <a:ext uri="{FF2B5EF4-FFF2-40B4-BE49-F238E27FC236}">
                  <a16:creationId xmlns:a16="http://schemas.microsoft.com/office/drawing/2014/main" xmlns="" id="{47D5DC8A-DDFC-4487-9E86-C8BCB2F9E287}"/>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4" name="Freeform 7">
              <a:extLst>
                <a:ext uri="{FF2B5EF4-FFF2-40B4-BE49-F238E27FC236}">
                  <a16:creationId xmlns:a16="http://schemas.microsoft.com/office/drawing/2014/main" xmlns="" id="{DECD9D2C-B29B-48B0-98E4-CAB58B452884}"/>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5" name="TextBox 54">
              <a:extLst>
                <a:ext uri="{FF2B5EF4-FFF2-40B4-BE49-F238E27FC236}">
                  <a16:creationId xmlns:a16="http://schemas.microsoft.com/office/drawing/2014/main" xmlns="" id="{2F38C2DB-A45C-457C-9679-4C91A47CBF31}"/>
                </a:ext>
              </a:extLst>
            </p:cNvPr>
            <p:cNvSpPr txBox="1"/>
            <p:nvPr/>
          </p:nvSpPr>
          <p:spPr>
            <a:xfrm>
              <a:off x="615627" y="364150"/>
              <a:ext cx="2769018"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9.1</a:t>
              </a:r>
              <a:r>
                <a:rPr lang="en-US" altLang="zh-CN" sz="24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恶意代码</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753399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1000"/>
                                        <p:tgtEl>
                                          <p:spTgt spid="3">
                                            <p:txEl>
                                              <p:pRg st="3" end="3"/>
                                            </p:txEl>
                                          </p:spTgt>
                                        </p:tgtEl>
                                      </p:cBhvr>
                                    </p:animEffect>
                                    <p:anim calcmode="lin" valueType="num">
                                      <p:cBhvr>
                                        <p:cTn id="1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1000"/>
                                        <p:tgtEl>
                                          <p:spTgt spid="3">
                                            <p:txEl>
                                              <p:pRg st="4" end="4"/>
                                            </p:txEl>
                                          </p:spTgt>
                                        </p:tgtEl>
                                      </p:cBhvr>
                                    </p:animEffect>
                                    <p:anim calcmode="lin" valueType="num">
                                      <p:cBhvr>
                                        <p:cTn id="2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1000"/>
                                        <p:tgtEl>
                                          <p:spTgt spid="3">
                                            <p:txEl>
                                              <p:pRg st="5" end="5"/>
                                            </p:txEl>
                                          </p:spTgt>
                                        </p:tgtEl>
                                      </p:cBhvr>
                                    </p:animEffect>
                                    <p:anim calcmode="lin" valueType="num">
                                      <p:cBhvr>
                                        <p:cTn id="2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594"/>
            <a:ext cx="5145470" cy="6858594"/>
          </a:xfrm>
          <a:prstGeom prst="rect">
            <a:avLst/>
          </a:prstGeom>
        </p:spPr>
      </p:pic>
      <p:pic>
        <p:nvPicPr>
          <p:cNvPr id="3" name="图片 2"/>
          <p:cNvPicPr>
            <a:picLocks noChangeAspect="1"/>
          </p:cNvPicPr>
          <p:nvPr/>
        </p:nvPicPr>
        <p:blipFill>
          <a:blip r:embed="rId3"/>
          <a:stretch>
            <a:fillRect/>
          </a:stretch>
        </p:blipFill>
        <p:spPr>
          <a:xfrm>
            <a:off x="3998530" y="-594"/>
            <a:ext cx="5145470" cy="6858594"/>
          </a:xfrm>
          <a:prstGeom prst="rect">
            <a:avLst/>
          </a:prstGeom>
        </p:spPr>
      </p:pic>
    </p:spTree>
    <p:extLst>
      <p:ext uri="{BB962C8B-B14F-4D97-AF65-F5344CB8AC3E}">
        <p14:creationId xmlns:p14="http://schemas.microsoft.com/office/powerpoint/2010/main" val="3192007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396" y="-297"/>
            <a:ext cx="9144793" cy="6858594"/>
          </a:xfrm>
          <a:prstGeom prst="rect">
            <a:avLst/>
          </a:prstGeom>
        </p:spPr>
      </p:pic>
    </p:spTree>
    <p:extLst>
      <p:ext uri="{BB962C8B-B14F-4D97-AF65-F5344CB8AC3E}">
        <p14:creationId xmlns:p14="http://schemas.microsoft.com/office/powerpoint/2010/main" val="448798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76050" cy="6858000"/>
          </a:xfrm>
        </p:spPr>
      </p:pic>
    </p:spTree>
    <p:extLst>
      <p:ext uri="{BB962C8B-B14F-4D97-AF65-F5344CB8AC3E}">
        <p14:creationId xmlns:p14="http://schemas.microsoft.com/office/powerpoint/2010/main" val="1212396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1484</TotalTime>
  <Words>6753</Words>
  <Application>Microsoft Office PowerPoint</Application>
  <PresentationFormat>全屏显示(4:3)</PresentationFormat>
  <Paragraphs>336</Paragraphs>
  <Slides>54</Slides>
  <Notes>15</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54</vt:i4>
      </vt:variant>
    </vt:vector>
  </HeadingPairs>
  <TitlesOfParts>
    <vt:vector size="67" baseType="lpstr">
      <vt:lpstr>DFPHKStdKai-B5</vt:lpstr>
      <vt:lpstr>仿宋_GB2312</vt:lpstr>
      <vt:lpstr>黑体</vt:lpstr>
      <vt:lpstr>华文琥珀</vt:lpstr>
      <vt:lpstr>华文楷体</vt:lpstr>
      <vt:lpstr>华文中宋</vt:lpstr>
      <vt:lpstr>宋体</vt:lpstr>
      <vt:lpstr>微软雅黑</vt:lpstr>
      <vt:lpstr>Arial</vt:lpstr>
      <vt:lpstr>Calibri</vt:lpstr>
      <vt:lpstr>Calibri Light</vt:lpstr>
      <vt:lpstr>Times New Roman</vt:lpstr>
      <vt:lpstr>Office 主题</vt:lpstr>
      <vt:lpstr>PowerPoint 演示文稿</vt:lpstr>
      <vt:lpstr>熊猫烧香</vt:lpstr>
      <vt:lpstr>PowerPoint 演示文稿</vt:lpstr>
      <vt:lpstr>熊猫烧香</vt:lpstr>
      <vt:lpstr>WannaCry</vt:lpstr>
      <vt:lpstr>WannaCry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《网络安全法》</vt:lpstr>
      <vt:lpstr>PowerPoint 演示文稿</vt:lpstr>
      <vt:lpstr>PowerPoint 演示文稿</vt:lpstr>
      <vt:lpstr>PowerPoint 演示文稿</vt:lpstr>
      <vt:lpstr>PowerPoint 演示文稿</vt:lpstr>
      <vt:lpstr>PowerPoint 演示文稿</vt:lpstr>
      <vt:lpstr>CIH</vt:lpstr>
      <vt:lpstr>CIH</vt:lpstr>
      <vt:lpstr>计算机病毒的结构和原理</vt:lpstr>
      <vt:lpstr>（1）引导模块</vt:lpstr>
      <vt:lpstr>（2）感染模块</vt:lpstr>
      <vt:lpstr>（3）破坏模块</vt:lpstr>
      <vt:lpstr>PowerPoint 演示文稿</vt:lpstr>
      <vt:lpstr>PowerPoint 演示文稿</vt:lpstr>
      <vt:lpstr>蠕虫的传播方式 </vt:lpstr>
      <vt:lpstr>PowerPoint 演示文稿</vt:lpstr>
      <vt:lpstr>《荷马史诗·伊利亚特》载：</vt:lpstr>
      <vt:lpstr>PowerPoint 演示文稿</vt:lpstr>
      <vt:lpstr>《荷马史诗·伊利亚特》载：</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admin</cp:lastModifiedBy>
  <cp:revision>19</cp:revision>
  <dcterms:created xsi:type="dcterms:W3CDTF">2020-04-20T09:17:14Z</dcterms:created>
  <dcterms:modified xsi:type="dcterms:W3CDTF">2020-04-21T10:01:27Z</dcterms:modified>
</cp:coreProperties>
</file>